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  <p:sldMasterId id="2147483677" r:id="rId2"/>
    <p:sldMasterId id="2147483685" r:id="rId3"/>
    <p:sldMasterId id="2147483698" r:id="rId4"/>
    <p:sldMasterId id="2147483700" r:id="rId5"/>
  </p:sldMasterIdLst>
  <p:notesMasterIdLst>
    <p:notesMasterId r:id="rId31"/>
  </p:notesMasterIdLst>
  <p:handoutMasterIdLst>
    <p:handoutMasterId r:id="rId32"/>
  </p:handoutMasterIdLst>
  <p:sldIdLst>
    <p:sldId id="280" r:id="rId6"/>
    <p:sldId id="331" r:id="rId7"/>
    <p:sldId id="329" r:id="rId8"/>
    <p:sldId id="328" r:id="rId9"/>
    <p:sldId id="4116" r:id="rId10"/>
    <p:sldId id="4117" r:id="rId11"/>
    <p:sldId id="4118" r:id="rId12"/>
    <p:sldId id="322" r:id="rId13"/>
    <p:sldId id="319" r:id="rId14"/>
    <p:sldId id="332" r:id="rId15"/>
    <p:sldId id="333" r:id="rId16"/>
    <p:sldId id="4119" r:id="rId17"/>
    <p:sldId id="4120" r:id="rId18"/>
    <p:sldId id="4121" r:id="rId19"/>
    <p:sldId id="4122" r:id="rId20"/>
    <p:sldId id="4123" r:id="rId21"/>
    <p:sldId id="4125" r:id="rId22"/>
    <p:sldId id="257" r:id="rId23"/>
    <p:sldId id="260" r:id="rId24"/>
    <p:sldId id="4128" r:id="rId25"/>
    <p:sldId id="4129" r:id="rId26"/>
    <p:sldId id="4131" r:id="rId27"/>
    <p:sldId id="4127" r:id="rId28"/>
    <p:sldId id="1170" r:id="rId29"/>
    <p:sldId id="4133" r:id="rId30"/>
  </p:sldIdLst>
  <p:sldSz cx="12188825" cy="6858000"/>
  <p:notesSz cx="6858000" cy="9144000"/>
  <p:embeddedFontLst>
    <p:embeddedFont>
      <p:font typeface="ＭＳ Ｐゴシック" panose="020B0600070205080204" pitchFamily="34" charset="-128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Franklin Gothic Book" panose="020B0503020102020204" pitchFamily="34" charset="0"/>
      <p:regular r:id="rId40"/>
      <p:italic r:id="rId41"/>
    </p:embeddedFont>
    <p:embeddedFont>
      <p:font typeface="Franklin Gothic Demi" panose="020B0703020102020204" pitchFamily="34" charset="0"/>
      <p:regular r:id="rId42"/>
      <p: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Merriweather" panose="020B0604020202020204" charset="0"/>
      <p:regular r:id="rId48"/>
      <p:bold r:id="rId49"/>
      <p:italic r:id="rId50"/>
      <p:boldItalic r:id="rId51"/>
    </p:embeddedFont>
    <p:embeddedFont>
      <p:font typeface="Montserrat"/>
      <p:regular r:id="rId52"/>
      <p:bold r:id="rId53"/>
      <p:italic r:id="rId54"/>
      <p:boldItalic r:id="rId55"/>
    </p:embeddedFont>
    <p:embeddedFont>
      <p:font typeface="Wingdings 2" panose="05020102010507070707" pitchFamily="18" charset="2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3"/>
    <a:srgbClr val="9FC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D2AD0-CBC6-4ED0-8F6E-A924EEA91A8B}" v="8" dt="2022-06-08T18:33:37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75491" autoAdjust="0"/>
  </p:normalViewPr>
  <p:slideViewPr>
    <p:cSldViewPr snapToGrid="0">
      <p:cViewPr varScale="1">
        <p:scale>
          <a:sx n="57" d="100"/>
          <a:sy n="57" d="100"/>
        </p:scale>
        <p:origin x="832" y="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7.fntdata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63" Type="http://schemas.openxmlformats.org/officeDocument/2006/relationships/customXml" Target="../customXml/item2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8" Type="http://schemas.openxmlformats.org/officeDocument/2006/relationships/slide" Target="slides/slide3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AE1080-6E8B-D14F-B2E5-8EA2564A41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670A6-47EA-EB45-89EE-B3F9C7617C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D0220-CC43-BB47-90D9-A99C758176C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0FD3C-54D4-9642-B513-3A20643BC6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6C0B2-C5CC-1B48-905B-6C09E66D33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EA2A3-3AAC-9642-AAFE-7EC0A5B1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44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Border box and logo need to be added separately to slide (not in layout)</a:t>
            </a:r>
          </a:p>
          <a:p>
            <a:r>
              <a:rPr lang="en-US" dirty="0"/>
              <a:t>Slide 1 shows the layout without content</a:t>
            </a:r>
          </a:p>
        </p:txBody>
      </p:sp>
    </p:spTree>
    <p:extLst>
      <p:ext uri="{BB962C8B-B14F-4D97-AF65-F5344CB8AC3E}">
        <p14:creationId xmlns:p14="http://schemas.microsoft.com/office/powerpoint/2010/main" val="51797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topics</a:t>
            </a:r>
          </a:p>
        </p:txBody>
      </p:sp>
    </p:spTree>
    <p:extLst>
      <p:ext uri="{BB962C8B-B14F-4D97-AF65-F5344CB8AC3E}">
        <p14:creationId xmlns:p14="http://schemas.microsoft.com/office/powerpoint/2010/main" val="400822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individual in the family should determine purpose</a:t>
            </a:r>
          </a:p>
          <a:p>
            <a:r>
              <a:rPr lang="en-US" dirty="0"/>
              <a:t>Each couple or nuclear family should do so</a:t>
            </a:r>
          </a:p>
          <a:p>
            <a:r>
              <a:rPr lang="en-US" dirty="0"/>
              <a:t>And then purpose for the philanthropic vehicle, collaborative action</a:t>
            </a:r>
          </a:p>
          <a:p>
            <a:endParaRPr lang="en-US" dirty="0"/>
          </a:p>
          <a:p>
            <a:pPr marL="158750" indent="0">
              <a:buNone/>
            </a:pPr>
            <a:r>
              <a:rPr lang="en-US" dirty="0"/>
              <a:t>Purpose is some combination of the following elements…</a:t>
            </a:r>
          </a:p>
        </p:txBody>
      </p:sp>
    </p:spTree>
    <p:extLst>
      <p:ext uri="{BB962C8B-B14F-4D97-AF65-F5344CB8AC3E}">
        <p14:creationId xmlns:p14="http://schemas.microsoft.com/office/powerpoint/2010/main" val="122059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3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9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462">
              <a:defRPr sz="2600" b="1">
                <a:solidFill>
                  <a:schemeClr val="tx1"/>
                </a:solidFill>
                <a:latin typeface="Arial" charset="0"/>
              </a:defRPr>
            </a:lvl1pPr>
            <a:lvl2pPr marL="742909" indent="-285734" defTabSz="925462">
              <a:defRPr sz="2600" b="1">
                <a:solidFill>
                  <a:schemeClr val="tx1"/>
                </a:solidFill>
                <a:latin typeface="Arial" charset="0"/>
              </a:defRPr>
            </a:lvl2pPr>
            <a:lvl3pPr marL="1142937" indent="-228587" defTabSz="925462">
              <a:defRPr sz="2600" b="1">
                <a:solidFill>
                  <a:schemeClr val="tx1"/>
                </a:solidFill>
                <a:latin typeface="Arial" charset="0"/>
              </a:defRPr>
            </a:lvl3pPr>
            <a:lvl4pPr marL="1600111" indent="-228587" defTabSz="925462">
              <a:defRPr sz="2600" b="1">
                <a:solidFill>
                  <a:schemeClr val="tx1"/>
                </a:solidFill>
                <a:latin typeface="Arial" charset="0"/>
              </a:defRPr>
            </a:lvl4pPr>
            <a:lvl5pPr marL="2057287" indent="-228587" defTabSz="925462"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2514461" indent="-228587" algn="ctr" defTabSz="92546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2971635" indent="-228587" algn="ctr" defTabSz="92546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3428811" indent="-228587" algn="ctr" defTabSz="92546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3885985" indent="-228587" algn="ctr" defTabSz="925462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54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6C275-0813-4A49-ADFA-DE8E4EB7325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254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0" y="696913"/>
            <a:ext cx="6192838" cy="3484562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6" y="4416425"/>
            <a:ext cx="516255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563" indent="-228587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80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5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AFE181E-F928-9348-AD2B-2411E58A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6858000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>
            <a:lvl1pPr marL="152362" indent="0" algn="ctr">
              <a:buNone/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A56FB5C8-8327-4847-844E-F0BB0290EE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5503" y="4192810"/>
            <a:ext cx="11357841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 b="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Google Shape;11;p2">
            <a:extLst>
              <a:ext uri="{FF2B5EF4-FFF2-40B4-BE49-F238E27FC236}">
                <a16:creationId xmlns:a16="http://schemas.microsoft.com/office/drawing/2014/main" id="{266D0333-1C77-C848-817C-0D1F6181158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5492" y="5212611"/>
            <a:ext cx="11357841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bg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6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ed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FD2E6AA-DD0E-3940-8486-00102F5294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094413" cy="6858000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>
            <a:lvl1pPr marL="152362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40E43-766F-8E4F-9690-659ED49F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512" y="365125"/>
            <a:ext cx="5067631" cy="201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F6A01-1F5B-2646-B01B-A7E129E3E6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7513" y="2511706"/>
            <a:ext cx="5093209" cy="3843057"/>
          </a:xfrm>
        </p:spPr>
        <p:txBody>
          <a:bodyPr/>
          <a:lstStyle>
            <a:lvl1pPr marL="192024" indent="-192024"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 marL="192024" indent="-192024">
              <a:spcAft>
                <a:spcPts val="1200"/>
              </a:spcAft>
              <a:buFont typeface="Arial" panose="020B0604020202020204" pitchFamily="34" charset="0"/>
              <a:buChar char="•"/>
              <a:defRPr/>
            </a:lvl2pPr>
            <a:lvl3pPr marL="192024" indent="-192024">
              <a:spcAft>
                <a:spcPts val="1200"/>
              </a:spcAft>
              <a:buFont typeface="Arial" panose="020B0604020202020204" pitchFamily="34" charset="0"/>
              <a:buChar char="•"/>
              <a:defRPr/>
            </a:lvl3pPr>
            <a:lvl4pPr marL="192024" indent="-192024">
              <a:spcAft>
                <a:spcPts val="1200"/>
              </a:spcAft>
              <a:buFont typeface="Arial" panose="020B0604020202020204" pitchFamily="34" charset="0"/>
              <a:buChar char="•"/>
              <a:defRPr/>
            </a:lvl4pPr>
            <a:lvl5pPr marL="192024" indent="-192024"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Google Shape;19;p4">
            <a:extLst>
              <a:ext uri="{FF2B5EF4-FFF2-40B4-BE49-F238E27FC236}">
                <a16:creationId xmlns:a16="http://schemas.microsoft.com/office/drawing/2014/main" id="{30C79C8E-A39D-4D42-AE48-962770B26E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0971" y="6014421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5149576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A2E6F0D-8BCB-A942-A844-495B38BD1685}"/>
              </a:ext>
            </a:extLst>
          </p:cNvPr>
          <p:cNvSpPr/>
          <p:nvPr userDrawn="1"/>
        </p:nvSpPr>
        <p:spPr>
          <a:xfrm flipH="1">
            <a:off x="0" y="0"/>
            <a:ext cx="12218320" cy="6858000"/>
          </a:xfrm>
          <a:prstGeom prst="rtTriangle">
            <a:avLst/>
          </a:prstGeom>
          <a:solidFill>
            <a:schemeClr val="tx1">
              <a:alpha val="678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5A939-9700-624E-89B4-E9FDBE06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617F009-0C8B-4B46-AECB-CCBAD84F5329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2197061" y="1583473"/>
            <a:ext cx="7794702" cy="4385662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6" name="Google Shape;19;p4">
            <a:extLst>
              <a:ext uri="{FF2B5EF4-FFF2-40B4-BE49-F238E27FC236}">
                <a16:creationId xmlns:a16="http://schemas.microsoft.com/office/drawing/2014/main" id="{19D50F4E-E0D3-AF4B-8DF0-97A99FA2ED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2700" y="5931324"/>
            <a:ext cx="722078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0DE95F-1BCD-A542-9902-D1D92996C262}"/>
              </a:ext>
            </a:extLst>
          </p:cNvPr>
          <p:cNvCxnSpPr>
            <a:cxnSpLocks/>
          </p:cNvCxnSpPr>
          <p:nvPr userDrawn="1"/>
        </p:nvCxnSpPr>
        <p:spPr>
          <a:xfrm>
            <a:off x="11357109" y="6073226"/>
            <a:ext cx="0" cy="284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04F3A26-8851-8746-949F-605BCD56DF62}"/>
              </a:ext>
            </a:extLst>
          </p:cNvPr>
          <p:cNvSpPr/>
          <p:nvPr userDrawn="1"/>
        </p:nvSpPr>
        <p:spPr>
          <a:xfrm>
            <a:off x="312860" y="306131"/>
            <a:ext cx="11563105" cy="62457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FD2E6AA-DD0E-3940-8486-00102F5294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8615" y="0"/>
            <a:ext cx="7957207" cy="6858000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>
            <a:lvl1pPr marL="152362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40E43-766F-8E4F-9690-659ED49F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0"/>
            <a:ext cx="3546087" cy="6858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Google Shape;19;p4">
            <a:extLst>
              <a:ext uri="{FF2B5EF4-FFF2-40B4-BE49-F238E27FC236}">
                <a16:creationId xmlns:a16="http://schemas.microsoft.com/office/drawing/2014/main" id="{30C79C8E-A39D-4D42-AE48-962770B26E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0971" y="6014421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91127271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61091411-5123-3A4B-89DC-93AD89D7CAFC}"/>
              </a:ext>
            </a:extLst>
          </p:cNvPr>
          <p:cNvSpPr/>
          <p:nvPr userDrawn="1"/>
        </p:nvSpPr>
        <p:spPr>
          <a:xfrm flipH="1">
            <a:off x="0" y="0"/>
            <a:ext cx="12218320" cy="6858000"/>
          </a:xfrm>
          <a:prstGeom prst="rtTriangle">
            <a:avLst/>
          </a:prstGeom>
          <a:solidFill>
            <a:schemeClr val="tx1">
              <a:alpha val="678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9;p4">
            <a:extLst>
              <a:ext uri="{FF2B5EF4-FFF2-40B4-BE49-F238E27FC236}">
                <a16:creationId xmlns:a16="http://schemas.microsoft.com/office/drawing/2014/main" id="{B2AA1C3C-CF58-574F-9CE8-8A577897B2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2700" y="5931324"/>
            <a:ext cx="722078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987FA-1228-684B-9BF8-5138DFD5A52A}"/>
              </a:ext>
            </a:extLst>
          </p:cNvPr>
          <p:cNvCxnSpPr>
            <a:cxnSpLocks/>
          </p:cNvCxnSpPr>
          <p:nvPr userDrawn="1"/>
        </p:nvCxnSpPr>
        <p:spPr>
          <a:xfrm>
            <a:off x="11357109" y="6073226"/>
            <a:ext cx="0" cy="284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2D7A237-2B2E-8C4B-8A51-A80C8CAD97BB}"/>
              </a:ext>
            </a:extLst>
          </p:cNvPr>
          <p:cNvSpPr/>
          <p:nvPr userDrawn="1"/>
        </p:nvSpPr>
        <p:spPr>
          <a:xfrm>
            <a:off x="312860" y="306131"/>
            <a:ext cx="11563105" cy="62457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8;p4">
            <a:extLst>
              <a:ext uri="{FF2B5EF4-FFF2-40B4-BE49-F238E27FC236}">
                <a16:creationId xmlns:a16="http://schemas.microsoft.com/office/drawing/2014/main" id="{46C2096A-B25F-F847-9404-3E17D527C0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92192" y="3724589"/>
            <a:ext cx="9910917" cy="1362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bg1"/>
                </a:solidFill>
              </a:defRPr>
            </a:lvl1pPr>
            <a:lvl2pPr marL="1218895" lvl="1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A8247BC-3B68-DD4C-88D0-3024828D7F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2192" y="1527858"/>
            <a:ext cx="9910917" cy="21622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Merriweather" panose="02060503050406030704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670281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3E1435A-88A3-2E40-85A9-965B69DC66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6858000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>
            <a:lvl1pPr marL="152362" indent="0" algn="ctr">
              <a:buNone/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5" name="Google Shape;19;p4">
            <a:extLst>
              <a:ext uri="{FF2B5EF4-FFF2-40B4-BE49-F238E27FC236}">
                <a16:creationId xmlns:a16="http://schemas.microsoft.com/office/drawing/2014/main" id="{B2AA1C3C-CF58-574F-9CE8-8A577897B2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2700" y="5931324"/>
            <a:ext cx="722078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9" name="Google Shape;18;p4">
            <a:extLst>
              <a:ext uri="{FF2B5EF4-FFF2-40B4-BE49-F238E27FC236}">
                <a16:creationId xmlns:a16="http://schemas.microsoft.com/office/drawing/2014/main" id="{46C2096A-B25F-F847-9404-3E17D527C0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92192" y="3724589"/>
            <a:ext cx="9910917" cy="1362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bg1"/>
                </a:solidFill>
              </a:defRPr>
            </a:lvl1pPr>
            <a:lvl2pPr marL="1218895" lvl="1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A8247BC-3B68-DD4C-88D0-3024828D7F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2192" y="1527858"/>
            <a:ext cx="9910917" cy="21622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Merriweather" panose="02060503050406030704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D86701-437E-3D49-B6DF-84C5A3FC937D}"/>
              </a:ext>
            </a:extLst>
          </p:cNvPr>
          <p:cNvCxnSpPr>
            <a:cxnSpLocks/>
          </p:cNvCxnSpPr>
          <p:nvPr userDrawn="1"/>
        </p:nvCxnSpPr>
        <p:spPr>
          <a:xfrm>
            <a:off x="11357109" y="6073226"/>
            <a:ext cx="0" cy="284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52124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ed list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38814-C3A9-B241-8BCB-CFE10A3B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0475" y="1481138"/>
            <a:ext cx="6586538" cy="4606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Google Shape;21;p5">
            <a:extLst>
              <a:ext uri="{FF2B5EF4-FFF2-40B4-BE49-F238E27FC236}">
                <a16:creationId xmlns:a16="http://schemas.microsoft.com/office/drawing/2014/main" id="{24BBBA69-0A1B-5647-81C1-A7A72E7C2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7720" y="0"/>
            <a:ext cx="3426097" cy="6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Google Shape;19;p4">
            <a:extLst>
              <a:ext uri="{FF2B5EF4-FFF2-40B4-BE49-F238E27FC236}">
                <a16:creationId xmlns:a16="http://schemas.microsoft.com/office/drawing/2014/main" id="{A7746C18-10C6-A64A-BBCD-FD767DEBC0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0971" y="6014421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DADD58-2DD8-224F-9810-090B500FACD7}"/>
              </a:ext>
            </a:extLst>
          </p:cNvPr>
          <p:cNvCxnSpPr>
            <a:cxnSpLocks/>
          </p:cNvCxnSpPr>
          <p:nvPr userDrawn="1"/>
        </p:nvCxnSpPr>
        <p:spPr>
          <a:xfrm>
            <a:off x="11300664" y="6156323"/>
            <a:ext cx="0" cy="28494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49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and bulleted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2CBA-86C6-6E4F-8AD3-AC0EE6A007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199" y="2507389"/>
            <a:ext cx="5067300" cy="3892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FD2E6AA-DD0E-3940-8486-00102F5294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094413" cy="6858000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>
            <a:lvl1pPr marL="152362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40E43-766F-8E4F-9690-659ED49F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512" y="365125"/>
            <a:ext cx="5067631" cy="201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Google Shape;19;p4">
            <a:extLst>
              <a:ext uri="{FF2B5EF4-FFF2-40B4-BE49-F238E27FC236}">
                <a16:creationId xmlns:a16="http://schemas.microsoft.com/office/drawing/2014/main" id="{C0D99579-7205-E546-B43A-BEFFF95E6A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0971" y="6014421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6D5B75-6CE7-AC43-B3C7-0FE404001F5F}"/>
              </a:ext>
            </a:extLst>
          </p:cNvPr>
          <p:cNvCxnSpPr>
            <a:cxnSpLocks/>
          </p:cNvCxnSpPr>
          <p:nvPr userDrawn="1"/>
        </p:nvCxnSpPr>
        <p:spPr>
          <a:xfrm>
            <a:off x="11300664" y="6156323"/>
            <a:ext cx="0" cy="28494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916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BE99-86BC-7845-BCA8-ADB4868E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69" y="365125"/>
            <a:ext cx="10984557" cy="8869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9EB34-AB3A-F945-88D3-B8920C38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0" y="1435608"/>
            <a:ext cx="10984557" cy="4745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A4EF5-E882-8A42-A986-F19611E10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02568" y="6016752"/>
            <a:ext cx="731520" cy="521207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7E9D27B3-4321-9F4B-9E0E-7F4299D5A2D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8CBB68-3774-A546-8E97-1AC36114E6E0}"/>
              </a:ext>
            </a:extLst>
          </p:cNvPr>
          <p:cNvCxnSpPr>
            <a:cxnSpLocks/>
          </p:cNvCxnSpPr>
          <p:nvPr userDrawn="1"/>
        </p:nvCxnSpPr>
        <p:spPr>
          <a:xfrm>
            <a:off x="11300664" y="6156323"/>
            <a:ext cx="0" cy="2849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6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bulleted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2CBA-86C6-6E4F-8AD3-AC0EE6A007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199" y="2507389"/>
            <a:ext cx="5067300" cy="3892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FD2E6AA-DD0E-3940-8486-00102F5294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094413" cy="6858000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>
            <a:lvl1pPr marL="152362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40E43-766F-8E4F-9690-659ED49F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512" y="365125"/>
            <a:ext cx="5067631" cy="201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Google Shape;19;p4">
            <a:extLst>
              <a:ext uri="{FF2B5EF4-FFF2-40B4-BE49-F238E27FC236}">
                <a16:creationId xmlns:a16="http://schemas.microsoft.com/office/drawing/2014/main" id="{C0D99579-7205-E546-B43A-BEFFF95E6A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0971" y="6014421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6D5B75-6CE7-AC43-B3C7-0FE404001F5F}"/>
              </a:ext>
            </a:extLst>
          </p:cNvPr>
          <p:cNvCxnSpPr>
            <a:cxnSpLocks/>
          </p:cNvCxnSpPr>
          <p:nvPr userDrawn="1"/>
        </p:nvCxnSpPr>
        <p:spPr>
          <a:xfrm>
            <a:off x="11300664" y="6156323"/>
            <a:ext cx="0" cy="2849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475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tex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FD2E6AA-DD0E-3940-8486-00102F5294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412" y="0"/>
            <a:ext cx="6094413" cy="6858000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>
            <a:lvl1pPr marL="152362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40E43-766F-8E4F-9690-659ED49F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10" y="365125"/>
            <a:ext cx="5067631" cy="201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F6A01-1F5B-2646-B01B-A7E129E3E6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11" y="2511706"/>
            <a:ext cx="5093209" cy="38430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Google Shape;19;p4">
            <a:extLst>
              <a:ext uri="{FF2B5EF4-FFF2-40B4-BE49-F238E27FC236}">
                <a16:creationId xmlns:a16="http://schemas.microsoft.com/office/drawing/2014/main" id="{4A3A5D46-70B1-6648-8761-706463B1BA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2700" y="5931324"/>
            <a:ext cx="722078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8055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98D8A7FF-042F-D441-A8F5-CADC1FC87733}"/>
              </a:ext>
            </a:extLst>
          </p:cNvPr>
          <p:cNvSpPr/>
          <p:nvPr userDrawn="1"/>
        </p:nvSpPr>
        <p:spPr>
          <a:xfrm flipH="1">
            <a:off x="0" y="0"/>
            <a:ext cx="12218320" cy="6858000"/>
          </a:xfrm>
          <a:prstGeom prst="rtTriangle">
            <a:avLst/>
          </a:prstGeom>
          <a:solidFill>
            <a:schemeClr val="tx1">
              <a:alpha val="678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8;p4">
            <a:extLst>
              <a:ext uri="{FF2B5EF4-FFF2-40B4-BE49-F238E27FC236}">
                <a16:creationId xmlns:a16="http://schemas.microsoft.com/office/drawing/2014/main" id="{463C6758-2483-224B-8D32-05CAD3DF6C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24188" y="3203728"/>
            <a:ext cx="5678921" cy="1362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000">
                <a:solidFill>
                  <a:schemeClr val="bg1"/>
                </a:solidFill>
              </a:defRPr>
            </a:lvl1pPr>
            <a:lvl2pPr marL="1218895" lvl="1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0EF6ECF-0A0C-5441-B401-2DAE6C805F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0441" y="1371809"/>
            <a:ext cx="4114800" cy="4114381"/>
          </a:xfrm>
          <a:prstGeom prst="roundRect">
            <a:avLst>
              <a:gd name="adj" fmla="val 2687"/>
            </a:avLst>
          </a:prstGeom>
          <a:pattFill prst="pct5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>
            <a:lvl1pPr marL="114300" indent="0" algn="ctr">
              <a:buNone/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98C3E59-A784-684C-8F0D-BC783BA708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4188" y="2616892"/>
            <a:ext cx="5678921" cy="552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Merriweather" panose="02060503050406030704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Google Shape;19;p4">
            <a:extLst>
              <a:ext uri="{FF2B5EF4-FFF2-40B4-BE49-F238E27FC236}">
                <a16:creationId xmlns:a16="http://schemas.microsoft.com/office/drawing/2014/main" id="{2C9E58AF-6840-7943-87F8-64A140966E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8833" y="6003132"/>
            <a:ext cx="722078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BA16CE-4E3E-1448-ABD5-C774EAE30AD2}"/>
              </a:ext>
            </a:extLst>
          </p:cNvPr>
          <p:cNvCxnSpPr>
            <a:cxnSpLocks/>
          </p:cNvCxnSpPr>
          <p:nvPr userDrawn="1"/>
        </p:nvCxnSpPr>
        <p:spPr>
          <a:xfrm>
            <a:off x="11323242" y="6145034"/>
            <a:ext cx="0" cy="284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60A8D-079A-B64F-B64B-F23DB6D5CEB1}"/>
              </a:ext>
            </a:extLst>
          </p:cNvPr>
          <p:cNvSpPr/>
          <p:nvPr userDrawn="1"/>
        </p:nvSpPr>
        <p:spPr>
          <a:xfrm>
            <a:off x="312860" y="306131"/>
            <a:ext cx="11563105" cy="62457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list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38814-C3A9-B241-8BCB-CFE10A3B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0475" y="1481138"/>
            <a:ext cx="6586538" cy="460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Google Shape;21;p5">
            <a:extLst>
              <a:ext uri="{FF2B5EF4-FFF2-40B4-BE49-F238E27FC236}">
                <a16:creationId xmlns:a16="http://schemas.microsoft.com/office/drawing/2014/main" id="{24BBBA69-0A1B-5647-81C1-A7A72E7C2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7720" y="0"/>
            <a:ext cx="3426097" cy="6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Google Shape;19;p4">
            <a:extLst>
              <a:ext uri="{FF2B5EF4-FFF2-40B4-BE49-F238E27FC236}">
                <a16:creationId xmlns:a16="http://schemas.microsoft.com/office/drawing/2014/main" id="{A7746C18-10C6-A64A-BBCD-FD767DEBC0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0971" y="6014421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DADD58-2DD8-224F-9810-090B500FACD7}"/>
              </a:ext>
            </a:extLst>
          </p:cNvPr>
          <p:cNvCxnSpPr>
            <a:cxnSpLocks/>
          </p:cNvCxnSpPr>
          <p:nvPr userDrawn="1"/>
        </p:nvCxnSpPr>
        <p:spPr>
          <a:xfrm>
            <a:off x="11300664" y="6156323"/>
            <a:ext cx="0" cy="2849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005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5E7D-61E8-47B8-928E-9319239B9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55363-CFA0-4624-BA53-A2DC6DEF0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7920-0588-405F-89F7-BBF05776D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93A0-F473-431D-8ACD-D0AF0753460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C6931-FB67-43CD-97DD-8BE66600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DCE39-38AF-46CA-9CCA-52F9D7DD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36C0-407E-4CD6-ABE2-722CE4DB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55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0218-BDFC-496A-B643-1ECC7B45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6B27-9D59-492A-8C04-7FDBFBADB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C4563-4BA3-41AC-BE55-4164CE65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93A0-F473-431D-8ACD-D0AF0753460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DCA68-31DC-4096-BA2C-578A21F9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45B2A-B1DB-4E07-92E2-BA263FAB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36C0-407E-4CD6-ABE2-722CE4DB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07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CB57-BDBB-49B4-BEA9-A3B2AB6C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88422-8D99-4F13-AF75-92A9C12C7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FDB0C-B8D4-4016-B4D5-7ABAF841F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93A0-F473-431D-8ACD-D0AF0753460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58A11-4B8E-4C17-829B-183E073B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E1535-9F92-4E25-9D25-16F01573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36C0-407E-4CD6-ABE2-722CE4DB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39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44FF-32E0-47D1-B6BF-1210EFFD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E500A-A59E-4468-A199-18950DD08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93B8E-0E1D-4958-B964-302DCADDA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D4146-57BF-462A-8B55-D6972B1C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93A0-F473-431D-8ACD-D0AF0753460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CDBE7-41AA-4175-A126-F881C0CA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EEEA4-E007-4FD7-846B-762D317D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36C0-407E-4CD6-ABE2-722CE4DB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05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659D-5F1C-4F48-862D-0E779B41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4D042-49D7-48F8-A0BA-22344843C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8FD01-84C2-4C2A-9E81-C743B22E9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3A6FA-BC59-402C-851B-CF3CF7A02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D4F4A-81FC-4D81-A9BB-ADEA2442E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9AE3E-E1B3-4132-A74F-732EE7F9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93A0-F473-431D-8ACD-D0AF0753460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AC914E-1EA3-4E09-8F1A-86BC850F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177EE-2632-4C46-BADC-BE8697BE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36C0-407E-4CD6-ABE2-722CE4DB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31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3A10D-F06C-4816-861F-13A59467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124BF-3D0E-40C2-81F1-B10C3BE0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93A0-F473-431D-8ACD-D0AF0753460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8B6F3-472B-40A1-B2F7-DF8BC70D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3FBCB-E03B-4497-AB93-2271FCD1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36C0-407E-4CD6-ABE2-722CE4DB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79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1A3A1-4837-467A-8B88-E30AF83B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93A0-F473-431D-8ACD-D0AF0753460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4D780-2281-4649-BD79-90A2AA1A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E44C7-2587-415D-B9F2-C3636098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36C0-407E-4CD6-ABE2-722CE4DB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03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2E45-B0BD-46AD-96D3-A7617DA5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CBF77-AA63-4E28-8FD3-1597642EB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E4E21-DBD4-4E8D-A556-91486D37A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D4099-D9FA-4CA1-B815-C1FB3F85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93A0-F473-431D-8ACD-D0AF0753460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CDFC9-3458-41D6-A5FA-31BD1639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B8025-EED7-424B-8CAD-4CA650AF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36C0-407E-4CD6-ABE2-722CE4DB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58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4EA36-023C-47E1-908D-33967442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610C3-1760-4D9F-B4E7-92279DD01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63643-8511-413C-8799-C6AFCA4E4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5CD3C-3C13-4E28-8050-C00EC055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93A0-F473-431D-8ACD-D0AF0753460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82AE2-3A7D-43B9-9044-A30B2D29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FF3BD-95D5-4F1C-9D23-FAF5076C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36C0-407E-4CD6-ABE2-722CE4DB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7C6B7C9-B36B-984D-BCD8-9E82D1C90230}"/>
              </a:ext>
            </a:extLst>
          </p:cNvPr>
          <p:cNvSpPr/>
          <p:nvPr userDrawn="1"/>
        </p:nvSpPr>
        <p:spPr>
          <a:xfrm flipH="1">
            <a:off x="0" y="0"/>
            <a:ext cx="12218320" cy="6858000"/>
          </a:xfrm>
          <a:prstGeom prst="rtTriangle">
            <a:avLst/>
          </a:prstGeom>
          <a:solidFill>
            <a:schemeClr val="tx1">
              <a:alpha val="678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8;p4">
            <a:extLst>
              <a:ext uri="{FF2B5EF4-FFF2-40B4-BE49-F238E27FC236}">
                <a16:creationId xmlns:a16="http://schemas.microsoft.com/office/drawing/2014/main" id="{543D7C33-43D4-4041-A25B-EA5511D9B2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7499" y="4411504"/>
            <a:ext cx="2846520" cy="1362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bg1"/>
                </a:solidFill>
              </a:defRPr>
            </a:lvl1pPr>
            <a:lvl2pPr marL="1218895" lvl="1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Google Shape;19;p4">
            <a:extLst>
              <a:ext uri="{FF2B5EF4-FFF2-40B4-BE49-F238E27FC236}">
                <a16:creationId xmlns:a16="http://schemas.microsoft.com/office/drawing/2014/main" id="{62782436-4CBC-8244-8D1E-95E7AE16B2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8833" y="6003132"/>
            <a:ext cx="722078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0001846-97AA-0942-BC5B-1DB5041046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0440" y="933417"/>
            <a:ext cx="2846519" cy="2846229"/>
          </a:xfrm>
          <a:prstGeom prst="roundRect">
            <a:avLst>
              <a:gd name="adj" fmla="val 2687"/>
            </a:avLst>
          </a:prstGeom>
          <a:pattFill prst="pct5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>
            <a:lvl1pPr marL="114300" indent="0" algn="ctr">
              <a:buNone/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DD2177-92E0-B847-859F-7D16B3AFF5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7499" y="3913156"/>
            <a:ext cx="2846520" cy="552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Merriweather" panose="02060503050406030704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F019D1-3E39-C447-8450-3137682E27ED}"/>
              </a:ext>
            </a:extLst>
          </p:cNvPr>
          <p:cNvCxnSpPr>
            <a:cxnSpLocks/>
          </p:cNvCxnSpPr>
          <p:nvPr userDrawn="1"/>
        </p:nvCxnSpPr>
        <p:spPr>
          <a:xfrm>
            <a:off x="11323242" y="6145034"/>
            <a:ext cx="0" cy="284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18;p4">
            <a:extLst>
              <a:ext uri="{FF2B5EF4-FFF2-40B4-BE49-F238E27FC236}">
                <a16:creationId xmlns:a16="http://schemas.microsoft.com/office/drawing/2014/main" id="{30614B99-744C-B744-B29B-46ABA0584B4F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765631" y="4411504"/>
            <a:ext cx="2846520" cy="1362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bg1"/>
                </a:solidFill>
              </a:defRPr>
            </a:lvl1pPr>
            <a:lvl2pPr marL="1218895" lvl="1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EBD81CB-BC3F-224C-A7F6-B0B39C94C7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58572" y="933417"/>
            <a:ext cx="2846519" cy="2846229"/>
          </a:xfrm>
          <a:prstGeom prst="roundRect">
            <a:avLst>
              <a:gd name="adj" fmla="val 2687"/>
            </a:avLst>
          </a:prstGeom>
          <a:pattFill prst="pct5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>
            <a:lvl1pPr marL="114300" indent="0" algn="ctr">
              <a:buNone/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838F5A-3E70-F44A-BFF7-6B4525C97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5631" y="3913156"/>
            <a:ext cx="2846520" cy="552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Merriweather" panose="02060503050406030704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Google Shape;18;p4">
            <a:extLst>
              <a:ext uri="{FF2B5EF4-FFF2-40B4-BE49-F238E27FC236}">
                <a16:creationId xmlns:a16="http://schemas.microsoft.com/office/drawing/2014/main" id="{33751CBC-145C-5E46-8921-EECB079AC4F4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8510590" y="4411504"/>
            <a:ext cx="2853579" cy="1362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bg1"/>
                </a:solidFill>
              </a:defRPr>
            </a:lvl1pPr>
            <a:lvl2pPr marL="1218895" lvl="1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A97FD07-9B78-064A-AD16-8AF2836F7E6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510590" y="933417"/>
            <a:ext cx="2846519" cy="2846229"/>
          </a:xfrm>
          <a:prstGeom prst="roundRect">
            <a:avLst>
              <a:gd name="adj" fmla="val 2687"/>
            </a:avLst>
          </a:prstGeom>
          <a:pattFill prst="pct5">
            <a:fgClr>
              <a:schemeClr val="bg1">
                <a:lumMod val="50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>
            <a:lvl1pPr marL="114300" indent="0" algn="ctr">
              <a:buNone/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149F139-2BE9-7E42-A55D-42F287829C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0590" y="3913156"/>
            <a:ext cx="2853579" cy="552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Merriweather" panose="02060503050406030704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D5627E-D4BD-0642-B642-3A6787055F2B}"/>
              </a:ext>
            </a:extLst>
          </p:cNvPr>
          <p:cNvSpPr/>
          <p:nvPr userDrawn="1"/>
        </p:nvSpPr>
        <p:spPr>
          <a:xfrm>
            <a:off x="312860" y="306131"/>
            <a:ext cx="11563105" cy="62457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4D16-4204-40CD-BB67-2C071A6B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7EBDE-C5B4-4BF0-A738-7F5F33BB4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468BF-A218-4B07-BDC1-67056A7B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93A0-F473-431D-8ACD-D0AF0753460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8D188-A25B-47FB-AABF-423A7C83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EADB-BF52-4CBA-BD1E-309FC006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36C0-407E-4CD6-ABE2-722CE4DB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68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0DC6C-8275-4A8F-B2BC-C163035F1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494FF-0700-4125-9319-4DE408955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EE103-0A08-4AF0-BB29-69EED85A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93A0-F473-431D-8ACD-D0AF0753460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CC5-0D52-40BA-90B6-DC2E707E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23B4B-885C-4212-9DDC-A4D5E8B8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636C0-407E-4CD6-ABE2-722CE4DB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94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5" y="132095"/>
            <a:ext cx="10989219" cy="624753"/>
          </a:xfrm>
          <a:prstGeom prst="rect">
            <a:avLst/>
          </a:prstGeom>
        </p:spPr>
        <p:txBody>
          <a:bodyPr lIns="100995" tIns="50498" rIns="100995" bIns="5049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2768" y="1078148"/>
            <a:ext cx="11608063" cy="4623170"/>
          </a:xfrm>
          <a:prstGeom prst="rect">
            <a:avLst/>
          </a:prstGeom>
        </p:spPr>
        <p:txBody>
          <a:bodyPr lIns="100995" tIns="50498" rIns="100995" bIns="50498"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073800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41" y="702156"/>
            <a:ext cx="11026744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2340864"/>
            <a:ext cx="11026743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80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orgia" pitchFamily="18" charset="0"/>
                <a:cs typeface="Arial" pitchFamily="34" charset="0"/>
              </a:defRPr>
            </a:lvl1pPr>
          </a:lstStyle>
          <a:p>
            <a:fld id="{2D3C4239-FCD1-4148-B441-57437F1C66D4}" type="datetimeFigureOut">
              <a:rPr lang="en-US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192" y="6408740"/>
            <a:ext cx="197645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orgia" pitchFamily="18" charset="0"/>
                <a:cs typeface="Arial" pitchFamily="34" charset="0"/>
              </a:defRPr>
            </a:lvl1pPr>
          </a:lstStyle>
          <a:p>
            <a:fld id="{6A28E337-8056-4CB9-872C-7EA62FC4492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67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Tracy.family.collage.l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9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3" y="794776"/>
            <a:ext cx="6640507" cy="1470025"/>
          </a:xfrm>
        </p:spPr>
        <p:txBody>
          <a:bodyPr/>
          <a:lstStyle>
            <a:lvl1pPr algn="l">
              <a:lnSpc>
                <a:spcPts val="4379"/>
              </a:lnSpc>
              <a:defRPr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1428" y="5124561"/>
            <a:ext cx="5069940" cy="1752600"/>
          </a:xfrm>
        </p:spPr>
        <p:txBody>
          <a:bodyPr>
            <a:normAutofit/>
          </a:bodyPr>
          <a:lstStyle>
            <a:lvl1pPr marL="0" indent="0" algn="l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orgia" pitchFamily="18" charset="0"/>
                <a:cs typeface="Arial" pitchFamily="34" charset="0"/>
              </a:defRPr>
            </a:lvl1pPr>
          </a:lstStyle>
          <a:p>
            <a:fld id="{1003F66B-4F37-4470-92EF-06C8F00AE764}" type="datetimeFigureOut">
              <a:rPr lang="en-US"/>
              <a:pPr/>
              <a:t>6/13/2022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192" y="6408740"/>
            <a:ext cx="197645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orgia" pitchFamily="18" charset="0"/>
                <a:cs typeface="Arial" pitchFamily="34" charset="0"/>
              </a:defRPr>
            </a:lvl1pPr>
          </a:lstStyle>
          <a:p>
            <a:fld id="{CA8E30BE-8A65-43B2-A0FF-75D94AF7C12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6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;p4">
            <a:extLst>
              <a:ext uri="{FF2B5EF4-FFF2-40B4-BE49-F238E27FC236}">
                <a16:creationId xmlns:a16="http://schemas.microsoft.com/office/drawing/2014/main" id="{5B4C1185-9A38-E24A-995B-4E1564D841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6034" y="593367"/>
            <a:ext cx="733406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274BC69-CB0A-F741-9732-14630554A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218039" cy="6858000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>
            <a:lvl1pPr marL="152362" indent="0" algn="ctr">
              <a:buNone/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A5EB1B-1090-2F47-B4C6-AC949DCF5A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21850" y="2551652"/>
            <a:ext cx="731520" cy="677686"/>
          </a:xfrm>
        </p:spPr>
        <p:txBody>
          <a:bodyPr wrap="none" lIns="0" tIns="0" rIns="0" bIns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Merriweather" panose="02060503050406030704" pitchFamily="18" charset="0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E5BEC3D-835E-CC4C-8818-86DD2BEE2C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80354" y="1621259"/>
            <a:ext cx="5972175" cy="677686"/>
          </a:xfrm>
          <a:prstGeom prst="rect">
            <a:avLst/>
          </a:prstGeom>
        </p:spPr>
        <p:txBody>
          <a:bodyPr lIns="91440"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E1F87CF-8324-AD4A-B5F8-8D14EA740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0354" y="2551652"/>
            <a:ext cx="5972175" cy="677686"/>
          </a:xfrm>
          <a:prstGeom prst="rect">
            <a:avLst/>
          </a:prstGeom>
        </p:spPr>
        <p:txBody>
          <a:bodyPr lIns="91440"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0BE299-272B-5B47-898C-3A7291A272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80354" y="3482045"/>
            <a:ext cx="5972175" cy="677686"/>
          </a:xfrm>
          <a:prstGeom prst="rect">
            <a:avLst/>
          </a:prstGeom>
        </p:spPr>
        <p:txBody>
          <a:bodyPr lIns="91440"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2A3D449-2DEA-3C4F-860C-A3B89429F2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80354" y="4412438"/>
            <a:ext cx="5972175" cy="677686"/>
          </a:xfrm>
          <a:prstGeom prst="rect">
            <a:avLst/>
          </a:prstGeom>
        </p:spPr>
        <p:txBody>
          <a:bodyPr lIns="91440"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4BE6BBD-9726-0346-AC8D-F2755D9FD5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80354" y="5342832"/>
            <a:ext cx="5972175" cy="677686"/>
          </a:xfrm>
          <a:prstGeom prst="rect">
            <a:avLst/>
          </a:prstGeom>
        </p:spPr>
        <p:txBody>
          <a:bodyPr lIns="91440"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FD79CA1-77C2-7048-843E-D3100D76E1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21850" y="1609674"/>
            <a:ext cx="731520" cy="677686"/>
          </a:xfrm>
        </p:spPr>
        <p:txBody>
          <a:bodyPr wrap="none" lIns="0" tIns="0" rIns="0" bIns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Merriweather" panose="02060503050406030704" pitchFamily="18" charset="0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B8B1AD4-796D-B244-BE16-729B751999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21850" y="4420181"/>
            <a:ext cx="731520" cy="677686"/>
          </a:xfrm>
        </p:spPr>
        <p:txBody>
          <a:bodyPr wrap="none" lIns="0" tIns="0" rIns="0" bIns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Merriweather" panose="02060503050406030704" pitchFamily="18" charset="0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5619935-62C0-7941-93E2-E63ED2993C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21850" y="3478203"/>
            <a:ext cx="731520" cy="677686"/>
          </a:xfrm>
        </p:spPr>
        <p:txBody>
          <a:bodyPr wrap="none" lIns="0" tIns="0" rIns="0" bIns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Merriweather" panose="02060503050406030704" pitchFamily="18" charset="0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6619CB9-2A2C-C942-8455-2B4301F11E6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5038" y="5342832"/>
            <a:ext cx="731520" cy="677686"/>
          </a:xfrm>
        </p:spPr>
        <p:txBody>
          <a:bodyPr wrap="none" lIns="0" tIns="0" rIns="0" bIns="0"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Merriweather" panose="02060503050406030704" pitchFamily="18" charset="0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6" name="Google Shape;19;p4">
            <a:extLst>
              <a:ext uri="{FF2B5EF4-FFF2-40B4-BE49-F238E27FC236}">
                <a16:creationId xmlns:a16="http://schemas.microsoft.com/office/drawing/2014/main" id="{9D12C8E3-E5A9-8645-AE05-DEAAA7C0EA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0971" y="6014421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E1B784-B04A-7047-8A12-49A532E2D419}"/>
              </a:ext>
            </a:extLst>
          </p:cNvPr>
          <p:cNvCxnSpPr>
            <a:cxnSpLocks/>
          </p:cNvCxnSpPr>
          <p:nvPr userDrawn="1"/>
        </p:nvCxnSpPr>
        <p:spPr>
          <a:xfrm>
            <a:off x="11300664" y="6156323"/>
            <a:ext cx="0" cy="28494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4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61091411-5123-3A4B-89DC-93AD89D7CAFC}"/>
              </a:ext>
            </a:extLst>
          </p:cNvPr>
          <p:cNvSpPr/>
          <p:nvPr userDrawn="1"/>
        </p:nvSpPr>
        <p:spPr>
          <a:xfrm flipH="1">
            <a:off x="0" y="0"/>
            <a:ext cx="12218320" cy="6858000"/>
          </a:xfrm>
          <a:prstGeom prst="rtTriangle">
            <a:avLst/>
          </a:prstGeom>
          <a:solidFill>
            <a:schemeClr val="tx1">
              <a:alpha val="678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9;p4">
            <a:extLst>
              <a:ext uri="{FF2B5EF4-FFF2-40B4-BE49-F238E27FC236}">
                <a16:creationId xmlns:a16="http://schemas.microsoft.com/office/drawing/2014/main" id="{B2AA1C3C-CF58-574F-9CE8-8A577897B2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2700" y="5931324"/>
            <a:ext cx="722078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987FA-1228-684B-9BF8-5138DFD5A52A}"/>
              </a:ext>
            </a:extLst>
          </p:cNvPr>
          <p:cNvCxnSpPr>
            <a:cxnSpLocks/>
          </p:cNvCxnSpPr>
          <p:nvPr userDrawn="1"/>
        </p:nvCxnSpPr>
        <p:spPr>
          <a:xfrm>
            <a:off x="11357109" y="6073226"/>
            <a:ext cx="0" cy="284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2D7A237-2B2E-8C4B-8A51-A80C8CAD97BB}"/>
              </a:ext>
            </a:extLst>
          </p:cNvPr>
          <p:cNvSpPr/>
          <p:nvPr userDrawn="1"/>
        </p:nvSpPr>
        <p:spPr>
          <a:xfrm>
            <a:off x="312860" y="306131"/>
            <a:ext cx="11563105" cy="62457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8;p4">
            <a:extLst>
              <a:ext uri="{FF2B5EF4-FFF2-40B4-BE49-F238E27FC236}">
                <a16:creationId xmlns:a16="http://schemas.microsoft.com/office/drawing/2014/main" id="{46C2096A-B25F-F847-9404-3E17D527C0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92192" y="3724589"/>
            <a:ext cx="9910917" cy="1362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bg1"/>
                </a:solidFill>
              </a:defRPr>
            </a:lvl1pPr>
            <a:lvl2pPr marL="1218895" lvl="1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A8247BC-3B68-DD4C-88D0-3024828D7F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2192" y="1527858"/>
            <a:ext cx="9910917" cy="21622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Merriweather" panose="02060503050406030704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6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253D-3F59-424F-93EA-EC055CEB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8" y="365126"/>
            <a:ext cx="11009312" cy="888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0C1E9-57CA-6149-AEE0-62B8821A672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45E3B4E-5264-FF40-94A7-43AC610B4C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588" y="1481138"/>
            <a:ext cx="11009312" cy="4606925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8726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253D-3F59-424F-93EA-EC055CEB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8" y="365126"/>
            <a:ext cx="11009312" cy="888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0C1E9-57CA-6149-AEE0-62B8821A672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45E3B4E-5264-FF40-94A7-43AC610B4C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588" y="1481138"/>
            <a:ext cx="11009312" cy="4606925"/>
          </a:xfrm>
        </p:spPr>
        <p:txBody>
          <a:bodyPr/>
          <a:lstStyle>
            <a:lvl1pPr marL="192024" indent="-192024"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 marL="192024" indent="-192024">
              <a:spcAft>
                <a:spcPts val="1200"/>
              </a:spcAft>
              <a:buFont typeface="Arial" panose="020B0604020202020204" pitchFamily="34" charset="0"/>
              <a:buChar char="•"/>
              <a:defRPr/>
            </a:lvl2pPr>
            <a:lvl3pPr marL="192024" indent="-192024">
              <a:spcAft>
                <a:spcPts val="1200"/>
              </a:spcAft>
              <a:buFont typeface="Arial" panose="020B0604020202020204" pitchFamily="34" charset="0"/>
              <a:buChar char="•"/>
              <a:defRPr/>
            </a:lvl3pPr>
            <a:lvl4pPr marL="192024" indent="-192024">
              <a:spcAft>
                <a:spcPts val="1200"/>
              </a:spcAft>
              <a:buFont typeface="Arial" panose="020B0604020202020204" pitchFamily="34" charset="0"/>
              <a:buChar char="•"/>
              <a:defRPr/>
            </a:lvl4pPr>
            <a:lvl5pPr marL="192024" indent="-192024">
              <a:spcAft>
                <a:spcPts val="12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;p5">
            <a:extLst>
              <a:ext uri="{FF2B5EF4-FFF2-40B4-BE49-F238E27FC236}">
                <a16:creationId xmlns:a16="http://schemas.microsoft.com/office/drawing/2014/main" id="{24BBBA69-0A1B-5647-81C1-A7A72E7C2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7720" y="0"/>
            <a:ext cx="3426097" cy="6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3AB8B22-CE21-BD45-9013-A576D1CDFE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9718" y="1481138"/>
            <a:ext cx="6587432" cy="4606925"/>
          </a:xfrm>
        </p:spPr>
        <p:txBody>
          <a:bodyPr/>
          <a:lstStyle>
            <a:lvl1pPr marL="0" indent="0"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 marL="0" indent="0">
              <a:spcAft>
                <a:spcPts val="120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120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1200"/>
              </a:spcAft>
              <a:buFont typeface="Arial" panose="020B0604020202020204" pitchFamily="34" charset="0"/>
              <a:buNone/>
              <a:defRPr/>
            </a:lvl4pPr>
            <a:lvl5pPr marL="0" indent="0">
              <a:spcAft>
                <a:spcPts val="12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Google Shape;19;p4">
            <a:extLst>
              <a:ext uri="{FF2B5EF4-FFF2-40B4-BE49-F238E27FC236}">
                <a16:creationId xmlns:a16="http://schemas.microsoft.com/office/drawing/2014/main" id="{A7746C18-10C6-A64A-BBCD-FD767DEBC0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0971" y="6014421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DADD58-2DD8-224F-9810-090B500FACD7}"/>
              </a:ext>
            </a:extLst>
          </p:cNvPr>
          <p:cNvCxnSpPr>
            <a:cxnSpLocks/>
          </p:cNvCxnSpPr>
          <p:nvPr userDrawn="1"/>
        </p:nvCxnSpPr>
        <p:spPr>
          <a:xfrm>
            <a:off x="11300664" y="6156323"/>
            <a:ext cx="0" cy="28494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3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FD2E6AA-DD0E-3940-8486-00102F5294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4412" y="0"/>
            <a:ext cx="6094413" cy="6858000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>
            <a:lvl1pPr marL="152362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40E43-766F-8E4F-9690-659ED49F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10" y="365125"/>
            <a:ext cx="5067631" cy="201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F6A01-1F5B-2646-B01B-A7E129E3E6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11" y="2511706"/>
            <a:ext cx="5093209" cy="38430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Google Shape;19;p4">
            <a:extLst>
              <a:ext uri="{FF2B5EF4-FFF2-40B4-BE49-F238E27FC236}">
                <a16:creationId xmlns:a16="http://schemas.microsoft.com/office/drawing/2014/main" id="{4A3A5D46-70B1-6648-8761-706463B1BA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2700" y="5931324"/>
            <a:ext cx="722078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65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57416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66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66F864-50C2-E648-A95E-8CCBBB64E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492" y="1432560"/>
            <a:ext cx="11357841" cy="474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9D885FF-DE3A-3143-8281-E40D88A7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92" y="365126"/>
            <a:ext cx="10935133" cy="888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63" r:id="rId9"/>
    <p:sldLayoutId id="2147483664" r:id="rId10"/>
    <p:sldLayoutId id="2147483665" r:id="rId11"/>
    <p:sldLayoutId id="2147483674" r:id="rId12"/>
    <p:sldLayoutId id="2147483675" r:id="rId13"/>
    <p:sldLayoutId id="2147483676" r:id="rId14"/>
    <p:sldLayoutId id="2147483683" r:id="rId15"/>
    <p:sldLayoutId id="2147483684" r:id="rId16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rgbClr val="000000"/>
          </a:solidFill>
          <a:latin typeface="Merriweather" panose="02060503050406030704" pitchFamily="18" charset="0"/>
          <a:ea typeface="Merriweather" panose="020605030504060307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1600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1600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1600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1600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1600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9BFDAF-69A7-8F4E-AFF3-78713B63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365125"/>
            <a:ext cx="11356848" cy="8869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6672B-61C9-0C48-862D-E624A844C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480" y="1435608"/>
            <a:ext cx="11356848" cy="4745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81318-97FD-AC4A-8AFB-ACEF4CDB5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217920"/>
            <a:ext cx="731520" cy="5212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0">
                <a:solidFill>
                  <a:srgbClr val="6B6C6E"/>
                </a:solidFill>
                <a:latin typeface="Montserrat" pitchFamily="2" charset="77"/>
              </a:defRPr>
            </a:lvl1pPr>
          </a:lstStyle>
          <a:p>
            <a:fld id="{7E9D27B3-4321-9F4B-9E0E-7F4299D5A2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6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erriweather" panose="02000000000000000000" pitchFamily="2" charset="77"/>
          <a:ea typeface="+mj-ea"/>
          <a:cs typeface="Merriweather" panose="02000000000000000000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2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97474-C03F-4157-BCEE-2B21E81A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C77F-B360-4C2C-8766-AB30D46B7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A0F36-6806-42A1-B88C-D4BE36B5F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693A0-F473-431D-8ACD-D0AF0753460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B7CA0-05BE-4431-8997-3512B273B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A525F-439B-4382-A5E0-EE9EC451C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636C0-407E-4CD6-ABE2-722CE4DB8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3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041" y="705124"/>
            <a:ext cx="11026744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041" y="2336003"/>
            <a:ext cx="11026744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3971" y="6423915"/>
            <a:ext cx="2844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040" y="6423915"/>
            <a:ext cx="69154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5550" y="6423915"/>
            <a:ext cx="1052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418" y="457200"/>
            <a:ext cx="3702356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0052" y="453643"/>
            <a:ext cx="3702356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0725" y="457200"/>
            <a:ext cx="3702356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462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lvl1pPr algn="l" defTabSz="457063" rtl="0" eaLnBrk="1" latinLnBrk="0" hangingPunct="1">
        <a:lnSpc>
          <a:spcPct val="100000"/>
        </a:lnSpc>
        <a:spcBef>
          <a:spcPct val="0"/>
        </a:spcBef>
        <a:buNone/>
        <a:defRPr sz="2799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08" indent="-305908" algn="l" defTabSz="457063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9811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9730" indent="-26991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1627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1519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943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34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25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16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Tracy.family.content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20665"/>
            <a:ext cx="12188825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2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609441" y="1409700"/>
            <a:ext cx="10969943" cy="1588"/>
          </a:xfrm>
          <a:prstGeom prst="line">
            <a:avLst/>
          </a:prstGeom>
          <a:noFill/>
          <a:ln w="25400">
            <a:solidFill>
              <a:srgbClr val="55992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31" name="Title Placeholder 1"/>
          <p:cNvSpPr txBox="1">
            <a:spLocks/>
          </p:cNvSpPr>
          <p:nvPr userDrawn="1"/>
        </p:nvSpPr>
        <p:spPr bwMode="auto">
          <a:xfrm>
            <a:off x="296257" y="6054727"/>
            <a:ext cx="314243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>
                <a:solidFill>
                  <a:srgbClr val="744A07"/>
                </a:solidFill>
                <a:latin typeface="Georgia" charset="0"/>
              </a:rPr>
              <a:t>Tracy Family Foundation</a:t>
            </a:r>
            <a:endParaRPr lang="en-US" sz="1200" b="1" dirty="0">
              <a:solidFill>
                <a:srgbClr val="2A4D16"/>
              </a:solidFill>
              <a:latin typeface="Georgia" charset="0"/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6489700"/>
            <a:ext cx="3218613" cy="1588"/>
          </a:xfrm>
          <a:prstGeom prst="line">
            <a:avLst/>
          </a:prstGeom>
          <a:noFill/>
          <a:ln w="8890">
            <a:solidFill>
              <a:srgbClr val="2A4D16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0" y="6791325"/>
            <a:ext cx="12188825" cy="133350"/>
          </a:xfrm>
          <a:prstGeom prst="rect">
            <a:avLst/>
          </a:prstGeom>
          <a:gradFill rotWithShape="1">
            <a:gsLst>
              <a:gs pos="0">
                <a:srgbClr val="2A4D16"/>
              </a:gs>
              <a:gs pos="100000">
                <a:srgbClr val="407320"/>
              </a:gs>
            </a:gsLst>
            <a:lin ang="0" scaled="1"/>
          </a:gradFill>
          <a:ln w="9525">
            <a:solidFill>
              <a:srgbClr val="1884CD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5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0" y="0"/>
            <a:ext cx="12188825" cy="152400"/>
          </a:xfrm>
          <a:prstGeom prst="rect">
            <a:avLst/>
          </a:prstGeom>
          <a:gradFill rotWithShape="1">
            <a:gsLst>
              <a:gs pos="0">
                <a:srgbClr val="744A07"/>
              </a:gs>
              <a:gs pos="20000">
                <a:srgbClr val="744A07"/>
              </a:gs>
              <a:gs pos="31000">
                <a:srgbClr val="AE700B"/>
              </a:gs>
              <a:gs pos="64999">
                <a:srgbClr val="F9D59B"/>
              </a:gs>
              <a:gs pos="100000">
                <a:srgbClr val="744A07"/>
              </a:gs>
            </a:gsLst>
            <a:lin ang="1878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5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810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ctr" defTabSz="457063" rtl="0" eaLnBrk="0" fontAlgn="base" hangingPunct="0">
        <a:spcBef>
          <a:spcPct val="0"/>
        </a:spcBef>
        <a:spcAft>
          <a:spcPct val="0"/>
        </a:spcAft>
        <a:defRPr sz="4399" kern="1200">
          <a:solidFill>
            <a:srgbClr val="AE700B"/>
          </a:solidFill>
          <a:latin typeface="+mj-lt"/>
          <a:ea typeface="ＭＳ Ｐゴシック" charset="0"/>
          <a:cs typeface="ＭＳ Ｐゴシック" charset="0"/>
        </a:defRPr>
      </a:lvl1pPr>
      <a:lvl2pPr algn="ctr" defTabSz="457063" rtl="0" eaLnBrk="0" fontAlgn="base" hangingPunct="0">
        <a:spcBef>
          <a:spcPct val="0"/>
        </a:spcBef>
        <a:spcAft>
          <a:spcPct val="0"/>
        </a:spcAft>
        <a:defRPr sz="4399">
          <a:solidFill>
            <a:srgbClr val="AE700B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defTabSz="457063" rtl="0" eaLnBrk="0" fontAlgn="base" hangingPunct="0">
        <a:spcBef>
          <a:spcPct val="0"/>
        </a:spcBef>
        <a:spcAft>
          <a:spcPct val="0"/>
        </a:spcAft>
        <a:defRPr sz="4399">
          <a:solidFill>
            <a:srgbClr val="AE700B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defTabSz="457063" rtl="0" eaLnBrk="0" fontAlgn="base" hangingPunct="0">
        <a:spcBef>
          <a:spcPct val="0"/>
        </a:spcBef>
        <a:spcAft>
          <a:spcPct val="0"/>
        </a:spcAft>
        <a:defRPr sz="4399">
          <a:solidFill>
            <a:srgbClr val="AE700B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defTabSz="457063" rtl="0" eaLnBrk="0" fontAlgn="base" hangingPunct="0">
        <a:spcBef>
          <a:spcPct val="0"/>
        </a:spcBef>
        <a:spcAft>
          <a:spcPct val="0"/>
        </a:spcAft>
        <a:defRPr sz="4399">
          <a:solidFill>
            <a:srgbClr val="AE700B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063" algn="ctr" defTabSz="457063" rtl="0" fontAlgn="base">
        <a:spcBef>
          <a:spcPct val="0"/>
        </a:spcBef>
        <a:spcAft>
          <a:spcPct val="0"/>
        </a:spcAft>
        <a:defRPr sz="4399">
          <a:solidFill>
            <a:srgbClr val="AE700B"/>
          </a:solidFill>
          <a:latin typeface="Georgia" pitchFamily="18" charset="0"/>
        </a:defRPr>
      </a:lvl6pPr>
      <a:lvl7pPr marL="914126" algn="ctr" defTabSz="457063" rtl="0" fontAlgn="base">
        <a:spcBef>
          <a:spcPct val="0"/>
        </a:spcBef>
        <a:spcAft>
          <a:spcPct val="0"/>
        </a:spcAft>
        <a:defRPr sz="4399">
          <a:solidFill>
            <a:srgbClr val="AE700B"/>
          </a:solidFill>
          <a:latin typeface="Georgia" pitchFamily="18" charset="0"/>
        </a:defRPr>
      </a:lvl7pPr>
      <a:lvl8pPr marL="1371189" algn="ctr" defTabSz="457063" rtl="0" fontAlgn="base">
        <a:spcBef>
          <a:spcPct val="0"/>
        </a:spcBef>
        <a:spcAft>
          <a:spcPct val="0"/>
        </a:spcAft>
        <a:defRPr sz="4399">
          <a:solidFill>
            <a:srgbClr val="AE700B"/>
          </a:solidFill>
          <a:latin typeface="Georgia" pitchFamily="18" charset="0"/>
        </a:defRPr>
      </a:lvl8pPr>
      <a:lvl9pPr marL="1828251" algn="ctr" defTabSz="457063" rtl="0" fontAlgn="base">
        <a:spcBef>
          <a:spcPct val="0"/>
        </a:spcBef>
        <a:spcAft>
          <a:spcPct val="0"/>
        </a:spcAft>
        <a:defRPr sz="4399">
          <a:solidFill>
            <a:srgbClr val="AE700B"/>
          </a:solidFill>
          <a:latin typeface="Georgia" pitchFamily="18" charset="0"/>
        </a:defRPr>
      </a:lvl9pPr>
    </p:titleStyle>
    <p:bodyStyle>
      <a:lvl1pPr marL="342797" indent="-342797" algn="l" defTabSz="4570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99" kern="1200">
          <a:solidFill>
            <a:schemeClr val="accent3">
              <a:lumMod val="75000"/>
            </a:schemeClr>
          </a:solidFill>
          <a:latin typeface="+mn-lt"/>
          <a:ea typeface="ＭＳ Ｐゴシック" charset="0"/>
          <a:cs typeface="ＭＳ Ｐゴシック" charset="0"/>
        </a:defRPr>
      </a:lvl1pPr>
      <a:lvl2pPr marL="742727" indent="-285664" algn="l" defTabSz="4570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99" kern="1200">
          <a:solidFill>
            <a:schemeClr val="accent3">
              <a:lumMod val="75000"/>
            </a:schemeClr>
          </a:solidFill>
          <a:latin typeface="+mn-lt"/>
          <a:ea typeface="ＭＳ Ｐゴシック" charset="0"/>
          <a:cs typeface="ＭＳ Ｐゴシック" charset="0"/>
        </a:defRPr>
      </a:lvl2pPr>
      <a:lvl3pPr marL="1142657" indent="-228531" algn="l" defTabSz="4570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99" kern="1200">
          <a:solidFill>
            <a:schemeClr val="accent3">
              <a:lumMod val="75000"/>
            </a:schemeClr>
          </a:solidFill>
          <a:latin typeface="+mn-lt"/>
          <a:ea typeface="ＭＳ Ｐゴシック" charset="0"/>
          <a:cs typeface="ＭＳ Ｐゴシック" charset="0"/>
        </a:defRPr>
      </a:lvl3pPr>
      <a:lvl4pPr marL="1599720" indent="-228531" algn="l" defTabSz="4570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99" kern="1200">
          <a:solidFill>
            <a:schemeClr val="accent3">
              <a:lumMod val="75000"/>
            </a:schemeClr>
          </a:solidFill>
          <a:latin typeface="+mn-lt"/>
          <a:ea typeface="ＭＳ Ｐゴシック" charset="0"/>
          <a:cs typeface="ＭＳ Ｐゴシック" charset="0"/>
        </a:defRPr>
      </a:lvl4pPr>
      <a:lvl5pPr marL="2056783" indent="-228531" algn="l" defTabSz="4570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99" kern="1200">
          <a:solidFill>
            <a:schemeClr val="accent3">
              <a:lumMod val="75000"/>
            </a:schemeClr>
          </a:solidFill>
          <a:latin typeface="+mn-lt"/>
          <a:ea typeface="ＭＳ Ｐゴシック" charset="0"/>
          <a:cs typeface="ＭＳ Ｐゴシック" charset="0"/>
        </a:defRPr>
      </a:lvl5pPr>
      <a:lvl6pPr marL="2513846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wabcharitable.org/family-philanthropy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chris.boyce@schwab.com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hyperlink" Target="mailto:brian.howell@schwab.com" TargetMode="External"/><Relationship Id="rId12" Type="http://schemas.openxmlformats.org/officeDocument/2006/relationships/hyperlink" Target="mailto:corey.harman@schwab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hyperlink" Target="mailto:michelle.florido@schwab.com" TargetMode="External"/><Relationship Id="rId11" Type="http://schemas.openxmlformats.org/officeDocument/2006/relationships/hyperlink" Target="mailto:mary.jovanovich@schwab.com" TargetMode="External"/><Relationship Id="rId5" Type="http://schemas.openxmlformats.org/officeDocument/2006/relationships/hyperlink" Target="mailto:julia.bartlett@schwab.com" TargetMode="External"/><Relationship Id="rId10" Type="http://schemas.openxmlformats.org/officeDocument/2006/relationships/hyperlink" Target="mailto:cori.oliver@schwab.com" TargetMode="External"/><Relationship Id="rId4" Type="http://schemas.openxmlformats.org/officeDocument/2006/relationships/hyperlink" Target="mailto:candice.sagehorn@schwab.com" TargetMode="External"/><Relationship Id="rId9" Type="http://schemas.openxmlformats.org/officeDocument/2006/relationships/hyperlink" Target="mailto:chris.altimont@schwab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49EB8F-44E9-4ACB-A5F1-64025CF4B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377" y="0"/>
            <a:ext cx="1225620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D4AC7E-6CB7-4DBD-A27D-3871D87A2B5A}"/>
              </a:ext>
            </a:extLst>
          </p:cNvPr>
          <p:cNvSpPr/>
          <p:nvPr/>
        </p:nvSpPr>
        <p:spPr>
          <a:xfrm>
            <a:off x="-67377" y="5534526"/>
            <a:ext cx="12256202" cy="1323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101CC2-96A6-6840-8A14-111819CF8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094" y="1069621"/>
            <a:ext cx="11357841" cy="1056800"/>
          </a:xfrm>
        </p:spPr>
        <p:txBody>
          <a:bodyPr>
            <a:noAutofit/>
          </a:bodyPr>
          <a:lstStyle/>
          <a:p>
            <a:r>
              <a:rPr lang="en-US" sz="3600" dirty="0"/>
              <a:t>Defining Your Family’s Philanthropic Purpose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47FC18-CEEB-174F-9D44-1DBC9F895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83" y="2089421"/>
            <a:ext cx="11357841" cy="1437549"/>
          </a:xfrm>
        </p:spPr>
        <p:txBody>
          <a:bodyPr>
            <a:normAutofit/>
          </a:bodyPr>
          <a:lstStyle/>
          <a:p>
            <a:r>
              <a:rPr lang="en-US" sz="3200" dirty="0"/>
              <a:t>Navigating Family Philanthropy Series Webinar</a:t>
            </a:r>
          </a:p>
          <a:p>
            <a:r>
              <a:rPr lang="en-US" sz="3200" dirty="0"/>
              <a:t>June 14, 2022</a:t>
            </a:r>
          </a:p>
        </p:txBody>
      </p:sp>
      <p:sp>
        <p:nvSpPr>
          <p:cNvPr id="9" name="Google Shape;45;p10">
            <a:extLst>
              <a:ext uri="{FF2B5EF4-FFF2-40B4-BE49-F238E27FC236}">
                <a16:creationId xmlns:a16="http://schemas.microsoft.com/office/drawing/2014/main" id="{D98BD953-32E4-D94D-BDBD-21BC0AAAEC81}"/>
              </a:ext>
            </a:extLst>
          </p:cNvPr>
          <p:cNvSpPr/>
          <p:nvPr/>
        </p:nvSpPr>
        <p:spPr>
          <a:xfrm>
            <a:off x="222890" y="239510"/>
            <a:ext cx="11743045" cy="637898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1CAEFA-6A9F-497E-A128-1965DDFD1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90" y="5995081"/>
            <a:ext cx="1986971" cy="6159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E0B3CD-2C85-4076-9ACC-9C350E4B0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9760" y="6063412"/>
            <a:ext cx="2081544" cy="5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7228-9573-B694-08E4-B134DCA6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F589C9-D967-FEAB-02D7-3C311973F7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10</a:t>
            </a:fld>
            <a:endParaRPr lang="e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42016-0CD6-266B-7AED-81257B49A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588" y="1481138"/>
            <a:ext cx="4966652" cy="4606925"/>
          </a:xfrm>
        </p:spPr>
        <p:txBody>
          <a:bodyPr>
            <a:normAutofit/>
          </a:bodyPr>
          <a:lstStyle/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Philanthropy</a:t>
            </a:r>
            <a:r>
              <a:rPr lang="en-US" sz="240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voluntary action for the public good. </a:t>
            </a:r>
            <a:endParaRPr lang="en-US" sz="2400" dirty="0"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includes giving, granting, volunteering, investing for social or environmental impact, building social enterprises, advocacy, and/or other actions that intentionally benefit others. </a:t>
            </a: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sz="2400" dirty="0"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240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“social impact.”</a:t>
            </a:r>
            <a:endParaRPr lang="en-US" sz="2400" dirty="0"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7E567-9AE2-4AF4-CE9B-8F00B22743C5}"/>
              </a:ext>
            </a:extLst>
          </p:cNvPr>
          <p:cNvSpPr txBox="1"/>
          <p:nvPr/>
        </p:nvSpPr>
        <p:spPr>
          <a:xfrm>
            <a:off x="6531427" y="1481138"/>
            <a:ext cx="5053738" cy="372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philanthropy</a:t>
            </a:r>
            <a:r>
              <a:rPr lang="en-US" sz="2400" dirty="0"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when a group of family members (self-defined) takes those actions together. </a:t>
            </a: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include biological family, adopted family, family of choice, even friends or coworkers…</a:t>
            </a:r>
          </a:p>
        </p:txBody>
      </p:sp>
    </p:spTree>
    <p:extLst>
      <p:ext uri="{BB962C8B-B14F-4D97-AF65-F5344CB8AC3E}">
        <p14:creationId xmlns:p14="http://schemas.microsoft.com/office/powerpoint/2010/main" val="147385943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C4C1-2162-84D2-A5AF-1BAF8295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Philanthropic Purpose asserts Your </a:t>
            </a:r>
            <a:r>
              <a:rPr lang="en-US" i="1" dirty="0"/>
              <a:t>Why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AE00-CDA4-3ED8-0950-92D75DBB86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11</a:t>
            </a:fld>
            <a:endParaRPr lang="e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8C901-BB96-2247-F585-EFDE89BD9B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0475" y="1610698"/>
            <a:ext cx="7972425" cy="460692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/>
              <a:t>Benefits: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Guide group decision-making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Bring heart and soul to use of philanthropic resources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Clearer donor intent after you’re gone</a:t>
            </a:r>
          </a:p>
          <a:p>
            <a:pPr>
              <a:spcAft>
                <a:spcPts val="1800"/>
              </a:spcAft>
            </a:pPr>
            <a:endParaRPr lang="en-US" sz="28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FC5D853-2296-3732-93E5-2CE29D35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8" y="1610698"/>
            <a:ext cx="282854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2347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C4C1-2162-84D2-A5AF-1BAF8295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512" y="365125"/>
            <a:ext cx="5067631" cy="2019259"/>
          </a:xfrm>
        </p:spPr>
        <p:txBody>
          <a:bodyPr anchor="b">
            <a:normAutofit/>
          </a:bodyPr>
          <a:lstStyle/>
          <a:p>
            <a:r>
              <a:rPr lang="en-US" dirty="0"/>
              <a:t>1. Motivations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8C901-BB96-2247-F585-EFDE89BD9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7513" y="2511706"/>
            <a:ext cx="5093209" cy="3843057"/>
          </a:xfrm>
        </p:spPr>
        <p:txBody>
          <a:bodyPr>
            <a:norm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en-US" sz="2800" dirty="0"/>
              <a:t>The underlying reasons driving and inspiring your philanthropy.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en-US" sz="2800" dirty="0"/>
              <a:t>Ex) personal experiences, faith, mentors, compelling needs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AE00-CDA4-3ED8-0950-92D75DBB865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00971" y="6014421"/>
            <a:ext cx="731409" cy="52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12</a:t>
            </a:fld>
            <a:endParaRPr lang="en"/>
          </a:p>
        </p:txBody>
      </p:sp>
      <p:pic>
        <p:nvPicPr>
          <p:cNvPr id="6" name="Picture 5" descr="A person running on a beach&#10;&#10;Description automatically generated with medium confidence">
            <a:extLst>
              <a:ext uri="{FF2B5EF4-FFF2-40B4-BE49-F238E27FC236}">
                <a16:creationId xmlns:a16="http://schemas.microsoft.com/office/drawing/2014/main" id="{F62F7DC1-C8A7-041E-E1E9-9CDC8F594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221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loor, ground, wooden, watch&#10;&#10;Description automatically generated">
            <a:extLst>
              <a:ext uri="{FF2B5EF4-FFF2-40B4-BE49-F238E27FC236}">
                <a16:creationId xmlns:a16="http://schemas.microsoft.com/office/drawing/2014/main" id="{F028EF84-AFA6-AC03-9C2A-1DB7B6E36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5172"/>
            <a:ext cx="6094413" cy="684765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EC4C1-2162-84D2-A5AF-1BAF8295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10" y="365125"/>
            <a:ext cx="5067631" cy="2019259"/>
          </a:xfrm>
        </p:spPr>
        <p:txBody>
          <a:bodyPr anchor="b">
            <a:normAutofit/>
          </a:bodyPr>
          <a:lstStyle/>
          <a:p>
            <a:r>
              <a:rPr lang="en-US" dirty="0"/>
              <a:t>2. Values &amp; Principles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8C901-BB96-2247-F585-EFDE89BD9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11" y="2511706"/>
            <a:ext cx="5093209" cy="3843057"/>
          </a:xfrm>
        </p:spPr>
        <p:txBody>
          <a:bodyPr>
            <a:norm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en-US" sz="2800" dirty="0"/>
              <a:t>The moral compass that shapes our character and decisions.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en-US" sz="2800" dirty="0"/>
              <a:t>Ex) authenticity, diversity, freedom, joy,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AE00-CDA4-3ED8-0950-92D75DBB865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42700" y="5931324"/>
            <a:ext cx="722078" cy="52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019681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C4C1-2162-84D2-A5AF-1BAF8295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512" y="365125"/>
            <a:ext cx="5067631" cy="2019259"/>
          </a:xfrm>
        </p:spPr>
        <p:txBody>
          <a:bodyPr anchor="b">
            <a:normAutofit/>
          </a:bodyPr>
          <a:lstStyle/>
          <a:p>
            <a:r>
              <a:rPr lang="en-US" dirty="0"/>
              <a:t>3. Priorities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8C901-BB96-2247-F585-EFDE89BD9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7513" y="2511706"/>
            <a:ext cx="5093209" cy="384305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/>
              <a:t>Preferences for:</a:t>
            </a:r>
          </a:p>
          <a:p>
            <a:pPr marL="463550" indent="-190500">
              <a:lnSpc>
                <a:spcPct val="110000"/>
              </a:lnSpc>
            </a:pPr>
            <a:r>
              <a:rPr lang="en-US" sz="2800" dirty="0"/>
              <a:t>Populations</a:t>
            </a:r>
          </a:p>
          <a:p>
            <a:pPr marL="463550" indent="-190500">
              <a:lnSpc>
                <a:spcPct val="110000"/>
              </a:lnSpc>
            </a:pPr>
            <a:r>
              <a:rPr lang="en-US" sz="2800" dirty="0"/>
              <a:t>Places</a:t>
            </a:r>
          </a:p>
          <a:p>
            <a:pPr marL="463550" indent="-190500">
              <a:lnSpc>
                <a:spcPct val="110000"/>
              </a:lnSpc>
            </a:pPr>
            <a:r>
              <a:rPr lang="en-US" sz="2800" dirty="0"/>
              <a:t>Issues</a:t>
            </a:r>
          </a:p>
          <a:p>
            <a:pPr marL="463550" indent="-190500">
              <a:lnSpc>
                <a:spcPct val="110000"/>
              </a:lnSpc>
            </a:pPr>
            <a:r>
              <a:rPr lang="en-US" sz="2800" dirty="0"/>
              <a:t>Ideals or institutions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AE00-CDA4-3ED8-0950-92D75DBB865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00971" y="6014421"/>
            <a:ext cx="731409" cy="52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14</a:t>
            </a:fld>
            <a:endParaRPr lang="en"/>
          </a:p>
        </p:txBody>
      </p:sp>
      <p:pic>
        <p:nvPicPr>
          <p:cNvPr id="6" name="Picture 5" descr="A picture containing indoor, toy, close&#10;&#10;Description automatically generated">
            <a:extLst>
              <a:ext uri="{FF2B5EF4-FFF2-40B4-BE49-F238E27FC236}">
                <a16:creationId xmlns:a16="http://schemas.microsoft.com/office/drawing/2014/main" id="{0F203585-85F7-9CA7-280C-D2917A047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8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2775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C4C1-2162-84D2-A5AF-1BAF8295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10" y="365125"/>
            <a:ext cx="5067631" cy="2019259"/>
          </a:xfrm>
        </p:spPr>
        <p:txBody>
          <a:bodyPr anchor="b">
            <a:normAutofit/>
          </a:bodyPr>
          <a:lstStyle/>
          <a:p>
            <a:r>
              <a:rPr lang="en-US" dirty="0"/>
              <a:t>4. Giving Style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8C901-BB96-2247-F585-EFDE89BD9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11" y="2511706"/>
            <a:ext cx="5093209" cy="384305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Preferred approach to problem-solving.</a:t>
            </a:r>
          </a:p>
          <a:p>
            <a:pPr marL="463550">
              <a:spcAft>
                <a:spcPts val="3600"/>
              </a:spcAft>
            </a:pPr>
            <a:r>
              <a:rPr lang="en-US" sz="2400" dirty="0"/>
              <a:t>Ex) relief, reform, innovation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Initial operational choices.</a:t>
            </a:r>
          </a:p>
          <a:p>
            <a:pPr marL="463550" lvl="1">
              <a:spcAft>
                <a:spcPts val="3600"/>
              </a:spcAft>
            </a:pPr>
            <a:r>
              <a:rPr lang="en-US" sz="2400" dirty="0"/>
              <a:t>Ex) timeframe, level of collaboration, publicity</a:t>
            </a:r>
          </a:p>
          <a:p>
            <a:pPr marL="0" indent="0">
              <a:spcAft>
                <a:spcPts val="3600"/>
              </a:spcAft>
              <a:buNone/>
            </a:pP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AE00-CDA4-3ED8-0950-92D75DBB865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42700" y="5931324"/>
            <a:ext cx="722078" cy="52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15</a:t>
            </a:fld>
            <a:endParaRPr lang="en"/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0517B6CD-09E1-0F67-62E8-C1CE1532C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040" y="0"/>
            <a:ext cx="6091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642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8C901-BB96-2247-F585-EFDE89BD9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199" y="2507389"/>
            <a:ext cx="5067300" cy="3892550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800" dirty="0"/>
              <a:t>Purpose or mission statement – how you’ll work toward a better world</a:t>
            </a:r>
          </a:p>
          <a:p>
            <a:pPr marL="0" indent="0">
              <a:buNone/>
            </a:pPr>
            <a:r>
              <a:rPr lang="en-US" sz="2800" dirty="0"/>
              <a:t>Optional: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2800" dirty="0"/>
              <a:t>Vision 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2800" dirty="0"/>
              <a:t>Credo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en-US" sz="2800" dirty="0"/>
              <a:t>Legacy statement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EC4C1-2162-84D2-A5AF-1BAF8295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512" y="365125"/>
            <a:ext cx="5067631" cy="2019259"/>
          </a:xfrm>
        </p:spPr>
        <p:txBody>
          <a:bodyPr anchor="b">
            <a:normAutofit/>
          </a:bodyPr>
          <a:lstStyle/>
          <a:p>
            <a:r>
              <a:rPr lang="en-US" dirty="0"/>
              <a:t>5. Bring it together</a:t>
            </a:r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AE00-CDA4-3ED8-0950-92D75DBB865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00971" y="6014421"/>
            <a:ext cx="731409" cy="52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" smtClean="0"/>
              <a:pPr>
                <a:spcAft>
                  <a:spcPts val="600"/>
                </a:spcAft>
              </a:pPr>
              <a:t>16</a:t>
            </a:fld>
            <a:endParaRPr lang="en"/>
          </a:p>
        </p:txBody>
      </p:sp>
      <p:pic>
        <p:nvPicPr>
          <p:cNvPr id="7" name="Picture 6" descr="A person and a baby&#10;&#10;Description automatically generated with low confidence">
            <a:extLst>
              <a:ext uri="{FF2B5EF4-FFF2-40B4-BE49-F238E27FC236}">
                <a16:creationId xmlns:a16="http://schemas.microsoft.com/office/drawing/2014/main" id="{5538FDB7-D0CB-4FDE-5383-DCE7537A2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8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225F31-0F9E-B339-9AE8-F167900342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20286-97AD-30B5-AD2D-4E77D7647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F3920-2B4F-7B89-8EBF-02C1BD414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Personal Perspectives</a:t>
            </a:r>
          </a:p>
        </p:txBody>
      </p:sp>
    </p:spTree>
    <p:extLst>
      <p:ext uri="{BB962C8B-B14F-4D97-AF65-F5344CB8AC3E}">
        <p14:creationId xmlns:p14="http://schemas.microsoft.com/office/powerpoint/2010/main" val="26381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84971" y="5958816"/>
            <a:ext cx="4621596" cy="412643"/>
          </a:xfrm>
          <a:prstGeom prst="rect">
            <a:avLst/>
          </a:prstGeom>
          <a:gradFill rotWithShape="1">
            <a:gsLst>
              <a:gs pos="0">
                <a:srgbClr val="F44B5B">
                  <a:alpha val="39998"/>
                </a:srgbClr>
              </a:gs>
              <a:gs pos="81000">
                <a:srgbClr val="F44B5B">
                  <a:alpha val="76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126">
              <a:buClrTx/>
              <a:defRPr/>
            </a:pPr>
            <a:endParaRPr lang="en-US" sz="1799" kern="1200" dirty="0">
              <a:solidFill>
                <a:prstClr val="white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76807" y="1660987"/>
            <a:ext cx="3488416" cy="726886"/>
          </a:xfrm>
          <a:prstGeom prst="rect">
            <a:avLst/>
          </a:prstGeom>
          <a:gradFill rotWithShape="1">
            <a:gsLst>
              <a:gs pos="0">
                <a:srgbClr val="AE700B">
                  <a:alpha val="42000"/>
                </a:srgbClr>
              </a:gs>
              <a:gs pos="53999">
                <a:srgbClr val="AE700B">
                  <a:alpha val="1932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126">
              <a:buClrTx/>
              <a:defRPr/>
            </a:pPr>
            <a:endParaRPr lang="en-US" sz="1799" kern="1200" dirty="0">
              <a:solidFill>
                <a:prstClr val="white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0348" y="457975"/>
            <a:ext cx="7235527" cy="1166509"/>
          </a:xfrm>
          <a:prstGeom prst="rect">
            <a:avLst/>
          </a:prstGeom>
          <a:gradFill flip="none" rotWithShape="1">
            <a:gsLst>
              <a:gs pos="4000">
                <a:schemeClr val="bg1">
                  <a:alpha val="0"/>
                </a:schemeClr>
              </a:gs>
              <a:gs pos="18000">
                <a:schemeClr val="bg1">
                  <a:alpha val="18000"/>
                </a:schemeClr>
              </a:gs>
              <a:gs pos="79000">
                <a:schemeClr val="bg1">
                  <a:alpha val="16000"/>
                </a:schemeClr>
              </a:gs>
              <a:gs pos="92000">
                <a:srgbClr val="000000">
                  <a:alpha val="0"/>
                </a:srgbClr>
              </a:gs>
            </a:gsLst>
            <a:lin ang="0" scaled="1"/>
            <a:tileRect/>
          </a:gradFill>
          <a:ln w="31750">
            <a:gradFill flip="none" rotWithShape="1">
              <a:gsLst>
                <a:gs pos="2000">
                  <a:schemeClr val="bg1">
                    <a:alpha val="0"/>
                  </a:schemeClr>
                </a:gs>
                <a:gs pos="100000">
                  <a:srgbClr val="FFFFFF">
                    <a:alpha val="0"/>
                  </a:srgbClr>
                </a:gs>
                <a:gs pos="21000">
                  <a:schemeClr val="accent3">
                    <a:lumMod val="60000"/>
                    <a:lumOff val="40000"/>
                  </a:schemeClr>
                </a:gs>
                <a:gs pos="53000">
                  <a:schemeClr val="accent3">
                    <a:lumMod val="75000"/>
                  </a:schemeClr>
                </a:gs>
                <a:gs pos="81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>
              <a:buClrTx/>
              <a:defRPr/>
            </a:pPr>
            <a:endParaRPr lang="en-US" sz="1799" kern="1200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343" name="Subtitle 2"/>
          <p:cNvSpPr>
            <a:spLocks noGrp="1"/>
          </p:cNvSpPr>
          <p:nvPr>
            <p:ph type="subTitle" idx="1"/>
          </p:nvPr>
        </p:nvSpPr>
        <p:spPr>
          <a:xfrm>
            <a:off x="5611938" y="5963579"/>
            <a:ext cx="4913620" cy="1049064"/>
          </a:xfrm>
        </p:spPr>
        <p:txBody>
          <a:bodyPr/>
          <a:lstStyle/>
          <a:p>
            <a:pPr eaLnBrk="1" hangingPunct="1"/>
            <a:r>
              <a:rPr lang="en-US" sz="1600" b="1" i="1" dirty="0">
                <a:solidFill>
                  <a:schemeClr val="tx1"/>
                </a:solidFill>
                <a:ea typeface="ＭＳ Ｐゴシック" pitchFamily="34" charset="-128"/>
              </a:rPr>
              <a:t>Schwab Charitable &amp; NCFP Webinar</a:t>
            </a:r>
            <a:endParaRPr lang="en-US" sz="1600" i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962390" y="5346200"/>
            <a:ext cx="4135948" cy="36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defTabSz="914126">
              <a:spcBef>
                <a:spcPct val="20000"/>
              </a:spcBef>
              <a:buClrTx/>
              <a:defRPr/>
            </a:pPr>
            <a:r>
              <a:rPr lang="en-US" sz="2399" kern="1200" dirty="0">
                <a:solidFill>
                  <a:srgbClr val="005C00"/>
                </a:solidFill>
                <a:latin typeface="Georgia"/>
                <a:ea typeface="+mn-ea"/>
                <a:cs typeface="+mn-cs"/>
              </a:rPr>
              <a:t>June 14, 2022												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252987" y="1981577"/>
            <a:ext cx="2980549" cy="104747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126">
              <a:spcBef>
                <a:spcPct val="20000"/>
              </a:spcBef>
              <a:buClrTx/>
              <a:defRPr/>
            </a:pPr>
            <a:endParaRPr lang="en-US" sz="1799" kern="1200" dirty="0">
              <a:solidFill>
                <a:srgbClr val="B58B80">
                  <a:lumMod val="50000"/>
                </a:srgbClr>
              </a:solidFill>
              <a:latin typeface="Georgia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5381811" y="5869941"/>
            <a:ext cx="4899336" cy="4762"/>
          </a:xfrm>
          <a:prstGeom prst="line">
            <a:avLst/>
          </a:prstGeom>
          <a:noFill/>
          <a:ln w="9525">
            <a:solidFill>
              <a:srgbClr val="744A0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347" name="Subtitle 2"/>
          <p:cNvSpPr txBox="1">
            <a:spLocks/>
          </p:cNvSpPr>
          <p:nvPr/>
        </p:nvSpPr>
        <p:spPr bwMode="auto">
          <a:xfrm>
            <a:off x="7240288" y="1753037"/>
            <a:ext cx="3040858" cy="39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126">
              <a:spcBef>
                <a:spcPct val="20000"/>
              </a:spcBef>
              <a:buClrTx/>
            </a:pPr>
            <a:endParaRPr lang="en-US" sz="1400" i="1" kern="1200" dirty="0">
              <a:solidFill>
                <a:prstClr val="black"/>
              </a:solidFill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16200000" flipV="1">
            <a:off x="6711790" y="2026017"/>
            <a:ext cx="826872" cy="23807"/>
          </a:xfrm>
          <a:prstGeom prst="line">
            <a:avLst/>
          </a:prstGeom>
          <a:noFill/>
          <a:ln w="9525">
            <a:solidFill>
              <a:srgbClr val="744A0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2453637" y="1564175"/>
            <a:ext cx="7546597" cy="1587"/>
          </a:xfrm>
          <a:prstGeom prst="line">
            <a:avLst/>
          </a:prstGeom>
          <a:noFill/>
          <a:ln w="9525">
            <a:solidFill>
              <a:srgbClr val="744A0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23603" y="893"/>
            <a:ext cx="9141619" cy="292024"/>
          </a:xfrm>
          <a:prstGeom prst="rect">
            <a:avLst/>
          </a:prstGeom>
          <a:gradFill rotWithShape="1">
            <a:gsLst>
              <a:gs pos="0">
                <a:srgbClr val="744A07"/>
              </a:gs>
              <a:gs pos="20000">
                <a:srgbClr val="744A07"/>
              </a:gs>
              <a:gs pos="31000">
                <a:srgbClr val="AE700B"/>
              </a:gs>
              <a:gs pos="64999">
                <a:srgbClr val="F9D59B"/>
              </a:gs>
              <a:gs pos="100000">
                <a:srgbClr val="744A07"/>
              </a:gs>
            </a:gsLst>
            <a:lin ang="1878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126">
              <a:buClrTx/>
              <a:defRPr/>
            </a:pPr>
            <a:endParaRPr lang="en-US" sz="1799" kern="1200" dirty="0">
              <a:solidFill>
                <a:prstClr val="white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948232" y="312480"/>
            <a:ext cx="8506784" cy="1469642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126" eaLnBrk="1" hangingPunct="1">
              <a:lnSpc>
                <a:spcPts val="3137"/>
              </a:lnSpc>
              <a:spcAft>
                <a:spcPts val="2999"/>
              </a:spcAft>
              <a:buClrTx/>
              <a:defRPr/>
            </a:pPr>
            <a:r>
              <a:rPr lang="en-US" sz="3099" kern="1200" dirty="0">
                <a:solidFill>
                  <a:srgbClr val="AE700B"/>
                </a:solidFill>
                <a:latin typeface="Georgia" charset="0"/>
              </a:rPr>
              <a:t>Tracy Family Foundation</a:t>
            </a:r>
            <a:endParaRPr lang="en-US" sz="3099" i="1" kern="1200" dirty="0">
              <a:solidFill>
                <a:srgbClr val="407320"/>
              </a:solidFill>
              <a:latin typeface="Georgi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9821" y="5626956"/>
            <a:ext cx="18461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Tx/>
            </a:pPr>
            <a:endParaRPr lang="en-US" sz="1799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9AA0093-2713-46F8-9850-662B0EC16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43" y="1564176"/>
            <a:ext cx="3040858" cy="183477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CBD557-A519-471E-9171-6CD1EB7E6A5C}"/>
              </a:ext>
            </a:extLst>
          </p:cNvPr>
          <p:cNvGraphicFramePr>
            <a:graphicFrameLocks noGrp="1"/>
          </p:cNvGraphicFramePr>
          <p:nvPr/>
        </p:nvGraphicFramePr>
        <p:xfrm>
          <a:off x="8751195" y="3531191"/>
          <a:ext cx="2694873" cy="219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072">
                  <a:extLst>
                    <a:ext uri="{9D8B030D-6E8A-4147-A177-3AD203B41FA5}">
                      <a16:colId xmlns:a16="http://schemas.microsoft.com/office/drawing/2014/main" val="2646547651"/>
                    </a:ext>
                  </a:extLst>
                </a:gridCol>
                <a:gridCol w="739801">
                  <a:extLst>
                    <a:ext uri="{9D8B030D-6E8A-4147-A177-3AD203B41FA5}">
                      <a16:colId xmlns:a16="http://schemas.microsoft.com/office/drawing/2014/main" val="3062719579"/>
                    </a:ext>
                  </a:extLst>
                </a:gridCol>
              </a:tblGrid>
              <a:tr h="365538">
                <a:tc>
                  <a:txBody>
                    <a:bodyPr/>
                    <a:lstStyle/>
                    <a:p>
                      <a:r>
                        <a:rPr lang="en-US" sz="1800" dirty="0"/>
                        <a:t>Generation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#s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43525293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en-US" sz="1800" dirty="0"/>
                        <a:t>1Gs </a:t>
                      </a:r>
                      <a:r>
                        <a:rPr lang="en-US" sz="1200" dirty="0"/>
                        <a:t>(deceased)</a:t>
                      </a:r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230766631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en-US" sz="1800" dirty="0"/>
                        <a:t>2Gs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24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999091826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en-US" sz="1800" dirty="0"/>
                        <a:t>3Gs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66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453109836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en-US" sz="1800" dirty="0"/>
                        <a:t>4Gs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42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566630384"/>
                  </a:ext>
                </a:extLst>
              </a:tr>
              <a:tr h="365538">
                <a:tc>
                  <a:txBody>
                    <a:bodyPr/>
                    <a:lstStyle/>
                    <a:p>
                      <a:r>
                        <a:rPr lang="en-US" sz="1800" dirty="0"/>
                        <a:t>TOTAL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134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692343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0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100C-0BC4-4AC0-AFCA-1B5F13C7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40" y="702866"/>
            <a:ext cx="11026744" cy="105969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Tracy Family Foundation</a:t>
            </a:r>
            <a:br>
              <a:rPr lang="en-US" dirty="0"/>
            </a:br>
            <a:r>
              <a:rPr lang="en-US" dirty="0"/>
              <a:t>SHARED PRIORITIES &amp; GIVING STYLE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B7871F-793F-4F3B-87BD-91C5CDC3E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21" y="2124415"/>
            <a:ext cx="5789691" cy="40307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5B5D2D-BE23-4F50-9AEE-8147122E7A6F}"/>
              </a:ext>
            </a:extLst>
          </p:cNvPr>
          <p:cNvSpPr/>
          <p:nvPr/>
        </p:nvSpPr>
        <p:spPr>
          <a:xfrm>
            <a:off x="6513403" y="702866"/>
            <a:ext cx="4951709" cy="320226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buClrTx/>
            </a:pPr>
            <a:r>
              <a:rPr lang="en-US" sz="2799" b="1" kern="1200" dirty="0">
                <a:solidFill>
                  <a:prstClr val="white"/>
                </a:solidFill>
                <a:latin typeface="Franklin Gothic Book" panose="020B0502020104020203"/>
              </a:rPr>
              <a:t>Next Generation Grant Program</a:t>
            </a:r>
          </a:p>
          <a:p>
            <a:pPr algn="ctr" defTabSz="914126">
              <a:buClrTx/>
            </a:pPr>
            <a:r>
              <a:rPr lang="en-US" sz="1799" kern="1200" dirty="0">
                <a:solidFill>
                  <a:prstClr val="white"/>
                </a:solidFill>
                <a:latin typeface="Franklin Gothic Book" panose="020B0502020104020203"/>
              </a:rPr>
              <a:t>Allowance per Eligible Participant|	</a:t>
            </a:r>
          </a:p>
          <a:p>
            <a:pPr algn="ctr" defTabSz="914126">
              <a:buClrTx/>
            </a:pPr>
            <a:r>
              <a:rPr lang="en-US" sz="1799" kern="1200" dirty="0">
                <a:solidFill>
                  <a:prstClr val="white"/>
                </a:solidFill>
                <a:latin typeface="Franklin Gothic Book" panose="020B0502020104020203"/>
              </a:rPr>
              <a:t>5 - 10 years old: $1,000 </a:t>
            </a:r>
          </a:p>
          <a:p>
            <a:pPr algn="ctr" defTabSz="914126">
              <a:buClrTx/>
            </a:pPr>
            <a:r>
              <a:rPr lang="en-US" sz="1799" kern="1200" dirty="0">
                <a:solidFill>
                  <a:prstClr val="white"/>
                </a:solidFill>
                <a:latin typeface="Franklin Gothic Book" panose="020B0502020104020203"/>
              </a:rPr>
              <a:t>11 - 17 years old: $2,000</a:t>
            </a:r>
          </a:p>
          <a:p>
            <a:pPr algn="ctr" defTabSz="914126">
              <a:buClrTx/>
            </a:pPr>
            <a:r>
              <a:rPr lang="en-US" sz="1799" kern="1200" dirty="0">
                <a:solidFill>
                  <a:prstClr val="white"/>
                </a:solidFill>
                <a:latin typeface="Franklin Gothic Book" panose="020B0502020104020203"/>
              </a:rPr>
              <a:t>18 - 24 years old: $3,000</a:t>
            </a:r>
          </a:p>
          <a:p>
            <a:pPr algn="ctr" defTabSz="914126">
              <a:buClrTx/>
            </a:pPr>
            <a:r>
              <a:rPr lang="en-US" sz="1799" kern="1200" dirty="0">
                <a:solidFill>
                  <a:prstClr val="white"/>
                </a:solidFill>
                <a:latin typeface="Franklin Gothic Book" panose="020B0502020104020203"/>
              </a:rPr>
              <a:t>25 - 30 years old: $5,000 </a:t>
            </a:r>
          </a:p>
          <a:p>
            <a:pPr algn="ctr" defTabSz="914126">
              <a:buClrTx/>
            </a:pPr>
            <a:endParaRPr lang="en-US" sz="1799" kern="1200" dirty="0">
              <a:solidFill>
                <a:prstClr val="white"/>
              </a:solidFill>
              <a:latin typeface="Franklin Gothic Book" panose="020B0502020104020203"/>
            </a:endParaRPr>
          </a:p>
          <a:p>
            <a:pPr algn="ctr" defTabSz="914126">
              <a:buClrTx/>
            </a:pPr>
            <a:r>
              <a:rPr lang="en-US" sz="1799" kern="1200" dirty="0">
                <a:solidFill>
                  <a:prstClr val="white"/>
                </a:solidFill>
                <a:latin typeface="Franklin Gothic Book" panose="020B0502020104020203"/>
              </a:rPr>
              <a:t>Site Visit Requirement|	</a:t>
            </a:r>
          </a:p>
          <a:p>
            <a:pPr algn="ctr" defTabSz="914126">
              <a:buClrTx/>
            </a:pPr>
            <a:r>
              <a:rPr lang="en-US" sz="1799" kern="1200" dirty="0">
                <a:solidFill>
                  <a:prstClr val="white"/>
                </a:solidFill>
                <a:latin typeface="Franklin Gothic Book" panose="020B0502020104020203"/>
              </a:rPr>
              <a:t>Ages 5 – 17: site visit is required</a:t>
            </a:r>
          </a:p>
          <a:p>
            <a:pPr algn="ctr" defTabSz="914126">
              <a:buClrTx/>
            </a:pPr>
            <a:r>
              <a:rPr lang="en-US" sz="1799" kern="1200" dirty="0">
                <a:solidFill>
                  <a:prstClr val="white"/>
                </a:solidFill>
                <a:latin typeface="Franklin Gothic Book" panose="020B0502020104020203"/>
              </a:rPr>
              <a:t>Ages 18 – 30: site visit or phone interview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10C6F8-5792-443A-A8D6-65225C5B5068}"/>
              </a:ext>
            </a:extLst>
          </p:cNvPr>
          <p:cNvSpPr/>
          <p:nvPr/>
        </p:nvSpPr>
        <p:spPr>
          <a:xfrm>
            <a:off x="6513403" y="4257459"/>
            <a:ext cx="4951708" cy="225683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buClrTx/>
              <a:defRPr/>
            </a:pPr>
            <a:r>
              <a:rPr lang="en-US" sz="2799" b="1" kern="1200" dirty="0">
                <a:solidFill>
                  <a:prstClr val="white"/>
                </a:solidFill>
                <a:latin typeface="Franklin Gothic Book" panose="020B0502020104020203"/>
              </a:rPr>
              <a:t>Matching Grant Program</a:t>
            </a:r>
          </a:p>
          <a:p>
            <a:pPr algn="ctr" defTabSz="914126">
              <a:buClrTx/>
              <a:defRPr/>
            </a:pPr>
            <a:r>
              <a:rPr lang="en-US" sz="1799" kern="1200" dirty="0">
                <a:solidFill>
                  <a:prstClr val="white"/>
                </a:solidFill>
                <a:latin typeface="Franklin Gothic Book" panose="020B0502020104020203"/>
              </a:rPr>
              <a:t>Allowance per Eligible Participant|</a:t>
            </a:r>
          </a:p>
          <a:p>
            <a:pPr algn="ctr" defTabSz="914126">
              <a:buClrTx/>
              <a:defRPr/>
            </a:pPr>
            <a:r>
              <a:rPr lang="en-US" sz="1799" kern="1200" dirty="0">
                <a:solidFill>
                  <a:prstClr val="white"/>
                </a:solidFill>
                <a:latin typeface="Franklin Gothic Book" panose="020B0502020104020203"/>
              </a:rPr>
              <a:t>$60,000/year</a:t>
            </a:r>
          </a:p>
          <a:p>
            <a:pPr algn="ctr" defTabSz="914126">
              <a:buClrTx/>
              <a:defRPr/>
            </a:pPr>
            <a:endParaRPr lang="en-US" sz="1799" kern="1200" dirty="0">
              <a:solidFill>
                <a:prstClr val="white"/>
              </a:solidFill>
              <a:latin typeface="Franklin Gothic Book" panose="020B0502020104020203"/>
            </a:endParaRPr>
          </a:p>
          <a:p>
            <a:pPr algn="ctr" defTabSz="914126">
              <a:buClrTx/>
              <a:defRPr/>
            </a:pPr>
            <a:r>
              <a:rPr lang="en-US" sz="1799" kern="1200" dirty="0">
                <a:solidFill>
                  <a:prstClr val="white"/>
                </a:solidFill>
                <a:latin typeface="Franklin Gothic Book" panose="020B0502020104020203"/>
              </a:rPr>
              <a:t>Match Ratio Options|</a:t>
            </a:r>
          </a:p>
          <a:p>
            <a:pPr algn="ctr" defTabSz="914126">
              <a:buClrTx/>
              <a:defRPr/>
            </a:pPr>
            <a:r>
              <a:rPr lang="en-US" sz="1799" kern="1200" dirty="0">
                <a:solidFill>
                  <a:prstClr val="white"/>
                </a:solidFill>
                <a:latin typeface="Franklin Gothic Book" panose="020B0502020104020203"/>
              </a:rPr>
              <a:t>1:1 to 5:1 (depends on age of participant)</a:t>
            </a:r>
          </a:p>
        </p:txBody>
      </p:sp>
    </p:spTree>
    <p:extLst>
      <p:ext uri="{BB962C8B-B14F-4D97-AF65-F5344CB8AC3E}">
        <p14:creationId xmlns:p14="http://schemas.microsoft.com/office/powerpoint/2010/main" val="428142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B750C0-F604-CEA6-3129-58F4B5EF02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</a:t>
            </a:fld>
            <a:endParaRPr lang="en" dirty="0"/>
          </a:p>
        </p:txBody>
      </p:sp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93A72D32-8B12-D7A7-E734-9A34E9FAE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147" y="427055"/>
            <a:ext cx="4419824" cy="5874332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E6654167-D409-943F-0D39-A276D94B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10" y="365125"/>
            <a:ext cx="5067631" cy="2019259"/>
          </a:xfrm>
        </p:spPr>
        <p:txBody>
          <a:bodyPr/>
          <a:lstStyle/>
          <a:p>
            <a:r>
              <a:rPr lang="en-US" dirty="0"/>
              <a:t>Submit Your Questions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B6A0F07-1C29-CC34-DDAE-19BA5600900F}"/>
              </a:ext>
            </a:extLst>
          </p:cNvPr>
          <p:cNvSpPr txBox="1">
            <a:spLocks/>
          </p:cNvSpPr>
          <p:nvPr/>
        </p:nvSpPr>
        <p:spPr>
          <a:xfrm>
            <a:off x="571611" y="2511706"/>
            <a:ext cx="5093209" cy="38430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Submit your questions into the Q&amp;A box on your control panel at the bottom of the screen or use the chat.</a:t>
            </a:r>
          </a:p>
          <a:p>
            <a:endParaRPr lang="en-US" sz="2400" dirty="0"/>
          </a:p>
        </p:txBody>
      </p:sp>
      <p:sp>
        <p:nvSpPr>
          <p:cNvPr id="8" name="Title 14">
            <a:extLst>
              <a:ext uri="{FF2B5EF4-FFF2-40B4-BE49-F238E27FC236}">
                <a16:creationId xmlns:a16="http://schemas.microsoft.com/office/drawing/2014/main" id="{8E14605C-C31D-4CC0-9025-C0F381506EFB}"/>
              </a:ext>
            </a:extLst>
          </p:cNvPr>
          <p:cNvSpPr txBox="1">
            <a:spLocks/>
          </p:cNvSpPr>
          <p:nvPr/>
        </p:nvSpPr>
        <p:spPr>
          <a:xfrm>
            <a:off x="571609" y="3608044"/>
            <a:ext cx="5067631" cy="2019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1" i="0" u="none" strike="noStrike" cap="none">
                <a:solidFill>
                  <a:srgbClr val="000000"/>
                </a:solidFill>
                <a:latin typeface="Merriweather" panose="02060503050406030704" pitchFamily="18" charset="0"/>
                <a:ea typeface="Merriweather" panose="02060503050406030704" pitchFamily="18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Closed Captioning</a:t>
            </a:r>
          </a:p>
          <a:p>
            <a:r>
              <a:rPr lang="en-US" sz="2400" b="0" dirty="0">
                <a:latin typeface="Montserrat"/>
                <a:cs typeface="Calibri" panose="020F0502020204030204" pitchFamily="34" charset="0"/>
              </a:rPr>
              <a:t>Click “Live Transcript” on your Zoom control panel to </a:t>
            </a:r>
            <a:r>
              <a:rPr lang="en-US" sz="2400" b="0">
                <a:latin typeface="Montserrat"/>
                <a:cs typeface="Calibri" panose="020F0502020204030204" pitchFamily="34" charset="0"/>
              </a:rPr>
              <a:t>see subtitles.</a:t>
            </a:r>
            <a:endParaRPr lang="en-US" sz="2400" b="0" dirty="0">
              <a:latin typeface="Montserra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06439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2D0A48-F95E-4048-B031-368C8A8004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0475" y="541274"/>
            <a:ext cx="6330496" cy="547314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Aft>
                <a:spcPts val="1800"/>
              </a:spcAft>
              <a:buClr>
                <a:srgbClr val="005CB3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Be more inclusive than less</a:t>
            </a:r>
          </a:p>
          <a:p>
            <a:pPr marL="457200" indent="-457200">
              <a:lnSpc>
                <a:spcPct val="110000"/>
              </a:lnSpc>
              <a:spcAft>
                <a:spcPts val="1800"/>
              </a:spcAft>
              <a:buClr>
                <a:srgbClr val="005CB3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Take multiple conversations that allow for storytelling, mutual learning, external resources</a:t>
            </a:r>
          </a:p>
          <a:p>
            <a:pPr marL="457200" indent="-457200">
              <a:lnSpc>
                <a:spcPct val="110000"/>
              </a:lnSpc>
              <a:spcAft>
                <a:spcPts val="1800"/>
              </a:spcAft>
              <a:buClr>
                <a:srgbClr val="005CB3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Focus your vehicle on areas of the most shared interest, push the rest to individual philanthropy</a:t>
            </a:r>
          </a:p>
          <a:p>
            <a:pPr marL="457200" indent="-457200">
              <a:lnSpc>
                <a:spcPct val="110000"/>
              </a:lnSpc>
              <a:spcAft>
                <a:spcPts val="1800"/>
              </a:spcAft>
              <a:buClr>
                <a:srgbClr val="005CB3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Treat the results as a living draft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ED4AF-A576-4495-B0A7-2C964A37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280452" cy="6858000"/>
          </a:xfrm>
          <a:solidFill>
            <a:srgbClr val="005CB3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Tips for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Families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A19E1-41EA-4BE1-AC9D-FB2F414855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9506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2D0A48-F95E-4048-B031-368C8A8004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0475" y="318779"/>
            <a:ext cx="6330496" cy="575144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Aft>
                <a:spcPts val="1800"/>
              </a:spcAft>
              <a:buClr>
                <a:srgbClr val="005CB3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60-minute Zoom or in-person with a client family – help them kick off a discussion</a:t>
            </a:r>
          </a:p>
          <a:p>
            <a:pPr marL="457200" indent="-457200">
              <a:lnSpc>
                <a:spcPct val="110000"/>
              </a:lnSpc>
              <a:spcAft>
                <a:spcPts val="1800"/>
              </a:spcAft>
              <a:buClr>
                <a:srgbClr val="005CB3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90-minute client event – intro a topic, take group through 1-2 exercises</a:t>
            </a:r>
          </a:p>
          <a:p>
            <a:pPr marL="457200" indent="-457200">
              <a:lnSpc>
                <a:spcPct val="110000"/>
              </a:lnSpc>
              <a:spcAft>
                <a:spcPts val="1800"/>
              </a:spcAft>
              <a:buClr>
                <a:srgbClr val="005CB3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Day-long retreat to draft a shared plan or road map (will require homework before and after)</a:t>
            </a:r>
          </a:p>
          <a:p>
            <a:pPr marL="457200" indent="-457200">
              <a:lnSpc>
                <a:spcPct val="110000"/>
              </a:lnSpc>
              <a:spcAft>
                <a:spcPts val="1800"/>
              </a:spcAft>
              <a:buClr>
                <a:srgbClr val="005CB3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A set of quarterly family conversations to create a shared plan or road map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ED4AF-A576-4495-B0A7-2C964A37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280452" cy="6858000"/>
          </a:xfrm>
          <a:solidFill>
            <a:srgbClr val="005CB3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Tips for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Advisors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A19E1-41EA-4BE1-AC9D-FB2F414855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02383712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225F31-0F9E-B339-9AE8-F167900342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20286-97AD-30B5-AD2D-4E77D7647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F3920-2B4F-7B89-8EBF-02C1BD414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273542820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C1EE-C65D-6EAC-961F-F3351B21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Tuned…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000EB-E749-E87C-139A-882B62677FF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23</a:t>
            </a:fld>
            <a:endParaRPr lang="e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E7590-383A-9FC9-724D-921543212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588" y="1484242"/>
            <a:ext cx="11009312" cy="537375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Expanding set of resources at</a:t>
            </a:r>
            <a:endParaRPr lang="en-US" sz="2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www.schwabcharitable.org/family-philanthropy</a:t>
            </a:r>
            <a:r>
              <a:rPr lang="en-US" sz="2800" dirty="0"/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dirty="0"/>
              <a:t>Emails from Schwab with a link to today’s recording and with dates of upcoming webinars on: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Choosing philanthropic vehicles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Developing a social impact strategy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Strengthening Governance and Family Dynamics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Planning for Legacy and Succession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80786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41A2F-56D4-4748-BC29-36F5294A3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33" b="4315"/>
          <a:stretch/>
        </p:blipFill>
        <p:spPr>
          <a:xfrm>
            <a:off x="1939184" y="842373"/>
            <a:ext cx="8435446" cy="40847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C180216E-4AA0-4D4F-AAA1-595123BDA344}"/>
              </a:ext>
            </a:extLst>
          </p:cNvPr>
          <p:cNvGraphicFramePr>
            <a:graphicFrameLocks noGrp="1"/>
          </p:cNvGraphicFramePr>
          <p:nvPr/>
        </p:nvGraphicFramePr>
        <p:xfrm>
          <a:off x="455407" y="4186927"/>
          <a:ext cx="6079018" cy="2299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104">
                  <a:extLst>
                    <a:ext uri="{9D8B030D-6E8A-4147-A177-3AD203B41FA5}">
                      <a16:colId xmlns:a16="http://schemas.microsoft.com/office/drawing/2014/main" val="1851955145"/>
                    </a:ext>
                  </a:extLst>
                </a:gridCol>
                <a:gridCol w="2102517">
                  <a:extLst>
                    <a:ext uri="{9D8B030D-6E8A-4147-A177-3AD203B41FA5}">
                      <a16:colId xmlns:a16="http://schemas.microsoft.com/office/drawing/2014/main" val="3308145042"/>
                    </a:ext>
                  </a:extLst>
                </a:gridCol>
                <a:gridCol w="1965397">
                  <a:extLst>
                    <a:ext uri="{9D8B030D-6E8A-4147-A177-3AD203B41FA5}">
                      <a16:colId xmlns:a16="http://schemas.microsoft.com/office/drawing/2014/main" val="299822772"/>
                    </a:ext>
                  </a:extLst>
                </a:gridCol>
              </a:tblGrid>
              <a:tr h="752395">
                <a:tc gridSpan="3">
                  <a:txBody>
                    <a:bodyPr/>
                    <a:lstStyle/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42617"/>
                  </a:ext>
                </a:extLst>
              </a:tr>
              <a:tr h="1547564">
                <a:tc>
                  <a:txBody>
                    <a:bodyPr/>
                    <a:lstStyle/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5CB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Candice Sagehorn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5CB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65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415-667-6340 </a:t>
                      </a:r>
                    </a:p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5CB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hlinkClick r:id="rId5"/>
                        </a:rPr>
                        <a:t>Juli</a:t>
                      </a: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5CB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hlinkClick r:id="rId5"/>
                        </a:rPr>
                        <a:t> Bartlett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5CB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65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310-407-0736</a:t>
                      </a:r>
                    </a:p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5CB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Michelle Florido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5CB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65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Charitable Support</a:t>
                      </a:r>
                      <a:b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65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65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415-667-6203</a:t>
                      </a:r>
                    </a:p>
                  </a:txBody>
                  <a:tcPr marL="411362" marR="91414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5CB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Brian Howell</a:t>
                      </a: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5CB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, CFP</a:t>
                      </a:r>
                      <a:r>
                        <a:rPr kumimoji="0" lang="en-US" sz="11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5CB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5CB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, MS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5CB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65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720-418-2381</a:t>
                      </a:r>
                    </a:p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5CB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Chris Boyce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5CB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65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224-477-6690</a:t>
                      </a:r>
                    </a:p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hlinkClick r:id="rId9"/>
                        </a:rPr>
                        <a:t>Chris Altimont</a:t>
                      </a:r>
                      <a:b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65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Charitable Support</a:t>
                      </a:r>
                    </a:p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65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720-202-2933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91414" marR="0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5CB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hlinkClick r:id="rId10"/>
                        </a:rPr>
                        <a:t>Cori Oliver</a:t>
                      </a: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4565B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65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617-960-5226</a:t>
                      </a:r>
                    </a:p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5CB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Mary Jovanovich</a:t>
                      </a: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5CB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, CAP</a:t>
                      </a:r>
                      <a:r>
                        <a:rPr kumimoji="0" lang="en-US" sz="11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5CB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®</a:t>
                      </a:r>
                      <a:endParaRPr kumimoji="0" lang="en-US" sz="1100" b="0" i="0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005CB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65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317-596-6720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D706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386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hlinkClick r:id="rId12"/>
                        </a:rPr>
                        <a:t>Corey Harman</a:t>
                      </a:r>
                      <a:b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65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Charitable Support</a:t>
                      </a:r>
                      <a:b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65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65B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720-418-4138</a:t>
                      </a:r>
                    </a:p>
                  </a:txBody>
                  <a:tcPr marL="91414" marR="91414" marT="45707" marB="4570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005632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FF4E1E08-7910-414E-95C6-2FF58CC7BDBD}"/>
              </a:ext>
            </a:extLst>
          </p:cNvPr>
          <p:cNvSpPr/>
          <p:nvPr/>
        </p:nvSpPr>
        <p:spPr>
          <a:xfrm>
            <a:off x="534371" y="4969707"/>
            <a:ext cx="294817" cy="185679"/>
          </a:xfrm>
          <a:prstGeom prst="ellipse">
            <a:avLst/>
          </a:prstGeom>
          <a:solidFill>
            <a:srgbClr val="005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8">
              <a:buClrTx/>
              <a:defRPr/>
            </a:pPr>
            <a:endParaRPr lang="en-US" sz="179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B639A90-9AEB-486F-8F42-644CDDFF047B}"/>
              </a:ext>
            </a:extLst>
          </p:cNvPr>
          <p:cNvSpPr/>
          <p:nvPr/>
        </p:nvSpPr>
        <p:spPr>
          <a:xfrm>
            <a:off x="534371" y="5375301"/>
            <a:ext cx="294817" cy="185679"/>
          </a:xfrm>
          <a:prstGeom prst="ellipse">
            <a:avLst/>
          </a:prstGeom>
          <a:solidFill>
            <a:srgbClr val="F0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8">
              <a:buClrTx/>
              <a:defRPr/>
            </a:pPr>
            <a:endParaRPr lang="en-US" sz="179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E57DEE96-BECB-42B7-98D4-5709BC8A55B8}"/>
              </a:ext>
            </a:extLst>
          </p:cNvPr>
          <p:cNvSpPr/>
          <p:nvPr/>
        </p:nvSpPr>
        <p:spPr>
          <a:xfrm>
            <a:off x="2237767" y="5372571"/>
            <a:ext cx="294817" cy="185679"/>
          </a:xfrm>
          <a:prstGeom prst="ellipse">
            <a:avLst/>
          </a:prstGeom>
          <a:solidFill>
            <a:srgbClr val="D1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8">
              <a:buClrTx/>
              <a:defRPr/>
            </a:pPr>
            <a:endParaRPr lang="en-US" sz="179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04C79038-079C-4F9A-A968-7849397295A1}"/>
              </a:ext>
            </a:extLst>
          </p:cNvPr>
          <p:cNvSpPr/>
          <p:nvPr/>
        </p:nvSpPr>
        <p:spPr>
          <a:xfrm>
            <a:off x="4328835" y="4964855"/>
            <a:ext cx="294817" cy="185679"/>
          </a:xfrm>
          <a:prstGeom prst="ellipse">
            <a:avLst/>
          </a:prstGeom>
          <a:solidFill>
            <a:srgbClr val="B8A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8">
              <a:buClrTx/>
              <a:defRPr/>
            </a:pPr>
            <a:endParaRPr lang="en-US" sz="179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C1007D4A-7C42-46FD-A424-4374BC0D5362}"/>
              </a:ext>
            </a:extLst>
          </p:cNvPr>
          <p:cNvSpPr/>
          <p:nvPr/>
        </p:nvSpPr>
        <p:spPr>
          <a:xfrm>
            <a:off x="4328835" y="5380737"/>
            <a:ext cx="294817" cy="185679"/>
          </a:xfrm>
          <a:prstGeom prst="ellipse">
            <a:avLst/>
          </a:prstGeom>
          <a:solidFill>
            <a:srgbClr val="5773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8">
              <a:buClrTx/>
              <a:defRPr/>
            </a:pPr>
            <a:endParaRPr lang="en-US" sz="179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091C978-1C39-4CB5-8219-9857E95A1769}"/>
              </a:ext>
            </a:extLst>
          </p:cNvPr>
          <p:cNvSpPr/>
          <p:nvPr/>
        </p:nvSpPr>
        <p:spPr>
          <a:xfrm>
            <a:off x="2237536" y="4959551"/>
            <a:ext cx="294817" cy="185679"/>
          </a:xfrm>
          <a:prstGeom prst="ellipse">
            <a:avLst/>
          </a:prstGeom>
          <a:solidFill>
            <a:srgbClr val="9FC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8">
              <a:buClrTx/>
              <a:defRPr/>
            </a:pPr>
            <a:endParaRPr lang="en-US" sz="1799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5223BB3-616D-46C9-A95F-2FF86EECF5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052" y="5759346"/>
            <a:ext cx="2324581" cy="72135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87472A-D891-41E0-BF4F-71726316D6E5}"/>
              </a:ext>
            </a:extLst>
          </p:cNvPr>
          <p:cNvSpPr/>
          <p:nvPr/>
        </p:nvSpPr>
        <p:spPr>
          <a:xfrm>
            <a:off x="2602132" y="4004239"/>
            <a:ext cx="1389763" cy="76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8">
              <a:buClrTx/>
              <a:defRPr/>
            </a:pPr>
            <a:endParaRPr lang="en-US" sz="179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158EF5-A825-4050-958B-553524EBEA11}"/>
              </a:ext>
            </a:extLst>
          </p:cNvPr>
          <p:cNvSpPr/>
          <p:nvPr/>
        </p:nvSpPr>
        <p:spPr>
          <a:xfrm>
            <a:off x="3456185" y="4176673"/>
            <a:ext cx="1389763" cy="60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8">
              <a:buClrTx/>
              <a:defRPr/>
            </a:pPr>
            <a:endParaRPr lang="en-US" sz="179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F2F968-6F84-4D07-9AA8-2A21F9EF7462}"/>
              </a:ext>
            </a:extLst>
          </p:cNvPr>
          <p:cNvSpPr/>
          <p:nvPr/>
        </p:nvSpPr>
        <p:spPr>
          <a:xfrm>
            <a:off x="8649710" y="3429000"/>
            <a:ext cx="1389763" cy="929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8">
              <a:buClrTx/>
              <a:defRPr/>
            </a:pPr>
            <a:endParaRPr lang="en-US" sz="179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DC7776-2A7A-4995-839B-A69753B1417B}"/>
              </a:ext>
            </a:extLst>
          </p:cNvPr>
          <p:cNvSpPr/>
          <p:nvPr/>
        </p:nvSpPr>
        <p:spPr>
          <a:xfrm>
            <a:off x="8947568" y="4075185"/>
            <a:ext cx="1389763" cy="60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8">
              <a:buClrTx/>
              <a:defRPr/>
            </a:pPr>
            <a:endParaRPr lang="en-US" sz="1799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3F447114-8B4E-4459-A4F7-DBD0A9107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60836" y="371115"/>
            <a:ext cx="11467152" cy="6703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503D2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en-US" sz="3240" dirty="0">
                <a:solidFill>
                  <a:srgbClr val="005CB3"/>
                </a:solidFill>
                <a:latin typeface="Helvetica Neue Light" panose="02000403000000020004"/>
                <a:cs typeface="Arial" charset="0"/>
              </a:rPr>
              <a:t>Need help? </a:t>
            </a:r>
            <a:br>
              <a:rPr lang="en-US" altLang="en-US" sz="3240" dirty="0">
                <a:solidFill>
                  <a:srgbClr val="0070C0"/>
                </a:solidFill>
                <a:latin typeface="Helvetica Neue Light" panose="02000403000000020004"/>
                <a:cs typeface="Arial" charset="0"/>
              </a:rPr>
            </a:br>
            <a:endParaRPr lang="en-US" altLang="en-US" sz="3240" dirty="0">
              <a:solidFill>
                <a:srgbClr val="0070C0"/>
              </a:solidFill>
              <a:latin typeface="Helvetica Neue Light" panose="02000403000000020004"/>
              <a:cs typeface="Arial" charset="0"/>
            </a:endParaRPr>
          </a:p>
        </p:txBody>
      </p:sp>
      <p:sp>
        <p:nvSpPr>
          <p:cNvPr id="16" name="Slide Number Placeholder 9">
            <a:extLst>
              <a:ext uri="{FF2B5EF4-FFF2-40B4-BE49-F238E27FC236}">
                <a16:creationId xmlns:a16="http://schemas.microsoft.com/office/drawing/2014/main" id="{95E97E44-0E09-44DB-AB7D-A751F127E937}"/>
              </a:ext>
            </a:extLst>
          </p:cNvPr>
          <p:cNvSpPr txBox="1">
            <a:spLocks/>
          </p:cNvSpPr>
          <p:nvPr/>
        </p:nvSpPr>
        <p:spPr>
          <a:xfrm>
            <a:off x="10773102" y="6355513"/>
            <a:ext cx="1290094" cy="365020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defRPr>
            </a:lvl1pPr>
            <a:lvl2pPr marL="544113" algn="l" rtl="0" eaLnBrk="0" fontAlgn="base" hangingPunct="0">
              <a:spcBef>
                <a:spcPct val="0"/>
              </a:spcBef>
              <a:spcAft>
                <a:spcPct val="0"/>
              </a:spcAft>
              <a:defRPr sz="3556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088225" algn="l" rtl="0" eaLnBrk="0" fontAlgn="base" hangingPunct="0">
              <a:spcBef>
                <a:spcPct val="0"/>
              </a:spcBef>
              <a:spcAft>
                <a:spcPct val="0"/>
              </a:spcAft>
              <a:defRPr sz="3556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32338" algn="l" rtl="0" eaLnBrk="0" fontAlgn="base" hangingPunct="0">
              <a:spcBef>
                <a:spcPct val="0"/>
              </a:spcBef>
              <a:spcAft>
                <a:spcPct val="0"/>
              </a:spcAft>
              <a:defRPr sz="3556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176452" algn="l" rtl="0" eaLnBrk="0" fontAlgn="base" hangingPunct="0">
              <a:spcBef>
                <a:spcPct val="0"/>
              </a:spcBef>
              <a:spcAft>
                <a:spcPct val="0"/>
              </a:spcAft>
              <a:defRPr sz="3556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720563" algn="l" defTabSz="544113" rtl="0" eaLnBrk="1" latinLnBrk="0" hangingPunct="1">
              <a:defRPr sz="3556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3264676" algn="l" defTabSz="544113" rtl="0" eaLnBrk="1" latinLnBrk="0" hangingPunct="1">
              <a:defRPr sz="3556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808790" algn="l" defTabSz="544113" rtl="0" eaLnBrk="1" latinLnBrk="0" hangingPunct="1">
              <a:defRPr sz="3556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4352902" algn="l" defTabSz="544113" rtl="0" eaLnBrk="1" latinLnBrk="0" hangingPunct="1">
              <a:defRPr sz="3556" kern="12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defTabSz="914112">
              <a:buClrTx/>
              <a:defRPr/>
            </a:pPr>
            <a:fld id="{8243319E-6806-284D-AABA-66D83032B7AB}" type="slidenum">
              <a:rPr lang="en-US">
                <a:solidFill>
                  <a:srgbClr val="54565B">
                    <a:tint val="75000"/>
                  </a:srgbClr>
                </a:solidFill>
              </a:rPr>
              <a:pPr defTabSz="914112">
                <a:buClrTx/>
                <a:defRPr/>
              </a:pPr>
              <a:t>24</a:t>
            </a:fld>
            <a:endParaRPr lang="en-US">
              <a:solidFill>
                <a:srgbClr val="54565B">
                  <a:tint val="75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FDC800-2811-485C-AD91-06AA369E79C7}"/>
              </a:ext>
            </a:extLst>
          </p:cNvPr>
          <p:cNvSpPr txBox="1"/>
          <p:nvPr/>
        </p:nvSpPr>
        <p:spPr>
          <a:xfrm>
            <a:off x="534372" y="4367854"/>
            <a:ext cx="3598402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buClrTx/>
            </a:pPr>
            <a:r>
              <a:rPr lang="en-US" sz="1799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Schwab Charitable Consultants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1D1E29-D4C4-4671-BA7D-88DC054582F1}"/>
              </a:ext>
            </a:extLst>
          </p:cNvPr>
          <p:cNvCxnSpPr/>
          <p:nvPr/>
        </p:nvCxnSpPr>
        <p:spPr>
          <a:xfrm>
            <a:off x="638009" y="4737090"/>
            <a:ext cx="4846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BE7CA05-728E-41FE-B0C3-86D928AB958D}"/>
              </a:ext>
            </a:extLst>
          </p:cNvPr>
          <p:cNvSpPr/>
          <p:nvPr/>
        </p:nvSpPr>
        <p:spPr>
          <a:xfrm>
            <a:off x="2684748" y="3811504"/>
            <a:ext cx="1096994" cy="33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buClrTx/>
            </a:pPr>
            <a:endParaRPr lang="en-US" sz="1799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7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D4AC7E-6CB7-4DBD-A27D-3871D87A2B5A}"/>
              </a:ext>
            </a:extLst>
          </p:cNvPr>
          <p:cNvSpPr/>
          <p:nvPr/>
        </p:nvSpPr>
        <p:spPr>
          <a:xfrm>
            <a:off x="-1" y="5534526"/>
            <a:ext cx="12188825" cy="1323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101CC2-96A6-6840-8A14-111819CF8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79" y="1021342"/>
            <a:ext cx="11743056" cy="132347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Defining Your Family’s Philanthropic Purpose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47FC18-CEEB-174F-9D44-1DBC9F895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79" y="2688564"/>
            <a:ext cx="11743045" cy="176416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>
                <a:latin typeface="Merriweather" panose="00000500000000000000" pitchFamily="2" charset="0"/>
              </a:rPr>
              <a:t>www.schwabcharitable.org/family-philanthropy</a:t>
            </a:r>
          </a:p>
          <a:p>
            <a:pPr algn="ctr"/>
            <a:endParaRPr lang="en-US" sz="3600" dirty="0">
              <a:latin typeface="Merriweather" panose="00000500000000000000" pitchFamily="2" charset="0"/>
            </a:endParaRPr>
          </a:p>
          <a:p>
            <a:pPr algn="ctr"/>
            <a:r>
              <a:rPr lang="en-US" sz="3600" dirty="0">
                <a:latin typeface="Merriweather" panose="00000500000000000000" pitchFamily="2" charset="0"/>
              </a:rPr>
              <a:t>www.ncfp.org</a:t>
            </a:r>
          </a:p>
        </p:txBody>
      </p:sp>
      <p:sp>
        <p:nvSpPr>
          <p:cNvPr id="9" name="Google Shape;45;p10">
            <a:extLst>
              <a:ext uri="{FF2B5EF4-FFF2-40B4-BE49-F238E27FC236}">
                <a16:creationId xmlns:a16="http://schemas.microsoft.com/office/drawing/2014/main" id="{D98BD953-32E4-D94D-BDBD-21BC0AAAEC81}"/>
              </a:ext>
            </a:extLst>
          </p:cNvPr>
          <p:cNvSpPr/>
          <p:nvPr/>
        </p:nvSpPr>
        <p:spPr>
          <a:xfrm>
            <a:off x="222890" y="239510"/>
            <a:ext cx="11743045" cy="637898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1CAEFA-6A9F-497E-A128-1965DDFD1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90" y="5995081"/>
            <a:ext cx="1986971" cy="6159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E0B3CD-2C85-4076-9ACC-9C350E4B0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760" y="6063412"/>
            <a:ext cx="2081544" cy="5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31398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B7C9D-8CCC-E712-749E-AFEDBE9D138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3</a:t>
            </a:fld>
            <a:endParaRPr lang="e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050C1-5FCA-0D95-5B92-055D6F0F4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588" y="2586446"/>
            <a:ext cx="11009312" cy="3501617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Montserrat-Regular"/>
              </a:rPr>
              <a:t>Schwab Charitable’s mission is to increase giving in the U.S. with donor advised</a:t>
            </a:r>
            <a:r>
              <a:rPr lang="en-US" sz="2400" dirty="0">
                <a:latin typeface="Montserrat-Regular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Montserrat-Regular"/>
              </a:rPr>
              <a:t>funds and philanthropic services that make charitable giving tax-smart, simple and efficient. </a:t>
            </a:r>
          </a:p>
          <a:p>
            <a:pPr algn="l"/>
            <a:endParaRPr lang="en-US" sz="2400" dirty="0">
              <a:latin typeface="Montserrat-Regular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Montserrat-Regular"/>
              </a:rPr>
              <a:t>We offer tools, guidance and relationships that empower donors to incorporate charitable planning into their everyday lives and make a bigger difference in the world. Visit </a:t>
            </a:r>
            <a:r>
              <a:rPr lang="en-US" sz="2400" b="0" i="0" u="none" strike="noStrike" baseline="0" dirty="0">
                <a:solidFill>
                  <a:srgbClr val="215E9F"/>
                </a:solidFill>
                <a:latin typeface="Montserrat-Regular"/>
              </a:rPr>
              <a:t>https://www.schwabcharitable.org/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Montserrat-Regular"/>
              </a:rPr>
              <a:t>for more information.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F9939-E126-52FD-35B0-0A356E5E3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12" y="552223"/>
            <a:ext cx="5029200" cy="15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8667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80690-6D4C-B93A-1755-84ACC4AFC76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1C2F59-13B4-769D-FCB5-7258381FE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9756" y="1985554"/>
            <a:ext cx="11009312" cy="3944983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Montserrat-Regular"/>
              </a:rPr>
              <a:t>NCFP is a network of philanthropic families committed to a world that is vibrant, equitable, and resilient. We share proven practices, work through common challenges, and learn together to strengthen our ability to effect meaningful change. </a:t>
            </a:r>
          </a:p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Montserrat-Regular"/>
              </a:rPr>
              <a:t>Our range of programs and services support family philanthropy at its many points of inflection and help families embrace proven practices and advance momentum. </a:t>
            </a:r>
          </a:p>
          <a:p>
            <a:pPr algn="l">
              <a:lnSpc>
                <a:spcPct val="110000"/>
              </a:lnSpc>
            </a:pPr>
            <a:endParaRPr lang="en-US" sz="2400" dirty="0">
              <a:solidFill>
                <a:schemeClr val="tx1"/>
              </a:solidFill>
              <a:latin typeface="Montserrat-Regular"/>
            </a:endParaRPr>
          </a:p>
          <a:p>
            <a:pPr algn="l">
              <a:lnSpc>
                <a:spcPct val="110000"/>
              </a:lnSpc>
            </a:pPr>
            <a:r>
              <a:rPr lang="en-US" sz="2400" b="0" i="0" u="none" strike="noStrike" baseline="0" dirty="0">
                <a:solidFill>
                  <a:schemeClr val="tx1"/>
                </a:solidFill>
                <a:latin typeface="Montserrat-Regular"/>
              </a:rPr>
              <a:t>For additional information about joining NCFP, please email </a:t>
            </a:r>
            <a:r>
              <a:rPr lang="en-US" sz="2400" dirty="0">
                <a:solidFill>
                  <a:srgbClr val="215E9F"/>
                </a:solidFill>
                <a:latin typeface="Montserrat-Regular"/>
              </a:rPr>
              <a:t>ncfp@ncfp.org 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Montserrat-Regular"/>
              </a:rPr>
              <a:t>or visit </a:t>
            </a:r>
            <a:r>
              <a:rPr lang="en-US" sz="2400" dirty="0">
                <a:solidFill>
                  <a:srgbClr val="215E9F"/>
                </a:solidFill>
                <a:latin typeface="Montserrat-Regular"/>
              </a:rPr>
              <a:t>https://www.ncfp.org/join/.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D664E8-950B-253B-658B-4B8CAD2C40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14029" r="5053" b="29473"/>
          <a:stretch/>
        </p:blipFill>
        <p:spPr>
          <a:xfrm>
            <a:off x="3294845" y="364530"/>
            <a:ext cx="5486400" cy="11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D2F5E1-A4D0-4AA7-9202-AEBC40987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2426" y="4607898"/>
            <a:ext cx="3952322" cy="1362973"/>
          </a:xfrm>
        </p:spPr>
        <p:txBody>
          <a:bodyPr>
            <a:normAutofit/>
          </a:bodyPr>
          <a:lstStyle/>
          <a:p>
            <a:r>
              <a:rPr lang="en-US" sz="2000" dirty="0"/>
              <a:t>Philanthropic Advisor</a:t>
            </a:r>
          </a:p>
          <a:p>
            <a:endParaRPr lang="en-US" sz="2000" b="1" dirty="0"/>
          </a:p>
          <a:p>
            <a:r>
              <a:rPr lang="en-US" sz="2000" dirty="0"/>
              <a:t>Senior Program Consultant, NCFP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2E0361-56CD-41B8-831C-3CD5CB94525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08833" y="6003132"/>
            <a:ext cx="722078" cy="524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88E59F-9142-4C11-A8DB-98DB365786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4077" y="4091884"/>
            <a:ext cx="4081669" cy="723479"/>
          </a:xfrm>
        </p:spPr>
        <p:txBody>
          <a:bodyPr>
            <a:normAutofit/>
          </a:bodyPr>
          <a:lstStyle/>
          <a:p>
            <a:r>
              <a:rPr lang="en-US" sz="2400" dirty="0"/>
              <a:t>Fred </a:t>
            </a:r>
            <a:r>
              <a:rPr lang="en-US" sz="2400" dirty="0" err="1"/>
              <a:t>Kaynor</a:t>
            </a:r>
            <a:endParaRPr lang="en-US" sz="2400" baseline="300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DDF4BD0-2C27-4237-9FFA-C8068148B92D}"/>
              </a:ext>
            </a:extLst>
          </p:cNvPr>
          <p:cNvSpPr txBox="1">
            <a:spLocks/>
          </p:cNvSpPr>
          <p:nvPr/>
        </p:nvSpPr>
        <p:spPr>
          <a:xfrm>
            <a:off x="308610" y="529694"/>
            <a:ext cx="11464290" cy="7234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1" i="0" u="none" strike="noStrike" cap="none">
                <a:solidFill>
                  <a:srgbClr val="000000"/>
                </a:solidFill>
                <a:latin typeface="Merriweather" panose="02060503050406030704" pitchFamily="18" charset="0"/>
                <a:ea typeface="Merriweather" panose="02060503050406030704" pitchFamily="18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person wearing a stone building that has a suit and tie&#10;&#10;Description automatically generated">
            <a:extLst>
              <a:ext uri="{FF2B5EF4-FFF2-40B4-BE49-F238E27FC236}">
                <a16:creationId xmlns:a16="http://schemas.microsoft.com/office/drawing/2014/main" id="{15F59918-9274-E251-B215-807DAA896B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87" y="1157118"/>
            <a:ext cx="2743200" cy="2756239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1366C2A9-EF4E-CE8B-45C0-9C187B4A7951}"/>
              </a:ext>
            </a:extLst>
          </p:cNvPr>
          <p:cNvSpPr txBox="1">
            <a:spLocks/>
          </p:cNvSpPr>
          <p:nvPr/>
        </p:nvSpPr>
        <p:spPr>
          <a:xfrm>
            <a:off x="1534076" y="4607898"/>
            <a:ext cx="4081669" cy="15296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defRPr sz="1600" b="0" i="0" u="none" strike="noStrike" cap="none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L="1218895" marR="0" lvl="1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Char char="○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2pPr>
            <a:lvl3pPr marL="1828343" marR="0" lvl="2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Char char="■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3pPr>
            <a:lvl4pPr marL="2437790" marR="0" lvl="3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Char char="●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4pPr>
            <a:lvl5pPr marL="3047238" marR="0" lvl="4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Char char="○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5pPr>
            <a:lvl6pPr marL="3656686" marR="0" lvl="5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133" marR="0" lvl="6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5581" marR="0" lvl="7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5028" marR="0" lvl="8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Vice President, Business Development, Marketing &amp; Strategic Partnerships  </a:t>
            </a:r>
          </a:p>
          <a:p>
            <a:endParaRPr lang="en-US" sz="2000" dirty="0"/>
          </a:p>
          <a:p>
            <a:r>
              <a:rPr lang="en-US" sz="2000" dirty="0"/>
              <a:t>Schwab Charitable</a:t>
            </a:r>
          </a:p>
          <a:p>
            <a:endParaRPr lang="en-US" sz="2000" b="1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DDECAAC-395C-1026-2EA7-F1B9E26054EB}"/>
              </a:ext>
            </a:extLst>
          </p:cNvPr>
          <p:cNvSpPr txBox="1">
            <a:spLocks/>
          </p:cNvSpPr>
          <p:nvPr/>
        </p:nvSpPr>
        <p:spPr>
          <a:xfrm>
            <a:off x="6573078" y="4091883"/>
            <a:ext cx="4081670" cy="723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2000" b="1" i="0" u="none" strike="noStrike" cap="none">
                <a:solidFill>
                  <a:schemeClr val="bg1"/>
                </a:solidFill>
                <a:latin typeface="Merriweather" panose="02060503050406030704" pitchFamily="18" charset="0"/>
                <a:ea typeface="Montserrat" pitchFamily="2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Tony Macklin, CAP</a:t>
            </a:r>
            <a:r>
              <a:rPr lang="en-US" sz="2400" baseline="30000" dirty="0"/>
              <a:t>®</a:t>
            </a:r>
          </a:p>
        </p:txBody>
      </p:sp>
      <p:pic>
        <p:nvPicPr>
          <p:cNvPr id="10" name="Picture 9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02584242-354D-3958-5361-F5E70DFC6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75" b="-1872"/>
          <a:stretch/>
        </p:blipFill>
        <p:spPr>
          <a:xfrm>
            <a:off x="2245824" y="1253174"/>
            <a:ext cx="2658172" cy="279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2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D2F5E1-A4D0-4AA7-9202-AEBC40987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3400" y="4607898"/>
            <a:ext cx="4108173" cy="136297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Third Generation member and Program Manager</a:t>
            </a:r>
          </a:p>
          <a:p>
            <a:endParaRPr lang="en-US" sz="2000" b="1" dirty="0"/>
          </a:p>
          <a:p>
            <a:r>
              <a:rPr lang="en-US" sz="2000" dirty="0"/>
              <a:t>Tracy Family Foundation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2E0361-56CD-41B8-831C-3CD5CB94525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08833" y="6003132"/>
            <a:ext cx="722078" cy="524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88E59F-9142-4C11-A8DB-98DB365786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7252" y="4091884"/>
            <a:ext cx="4108174" cy="723479"/>
          </a:xfrm>
        </p:spPr>
        <p:txBody>
          <a:bodyPr>
            <a:normAutofit/>
          </a:bodyPr>
          <a:lstStyle/>
          <a:p>
            <a:r>
              <a:rPr lang="en-US" sz="2400" dirty="0"/>
              <a:t>Jean Buckley</a:t>
            </a:r>
            <a:endParaRPr lang="en-US" sz="2400" baseline="300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DDF4BD0-2C27-4237-9FFA-C8068148B92D}"/>
              </a:ext>
            </a:extLst>
          </p:cNvPr>
          <p:cNvSpPr txBox="1">
            <a:spLocks/>
          </p:cNvSpPr>
          <p:nvPr/>
        </p:nvSpPr>
        <p:spPr>
          <a:xfrm>
            <a:off x="308610" y="529694"/>
            <a:ext cx="11464290" cy="7234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1" i="0" u="none" strike="noStrike" cap="none">
                <a:solidFill>
                  <a:srgbClr val="000000"/>
                </a:solidFill>
                <a:latin typeface="Merriweather" panose="02060503050406030704" pitchFamily="18" charset="0"/>
                <a:ea typeface="Merriweather" panose="02060503050406030704" pitchFamily="18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1366C2A9-EF4E-CE8B-45C0-9C187B4A7951}"/>
              </a:ext>
            </a:extLst>
          </p:cNvPr>
          <p:cNvSpPr txBox="1">
            <a:spLocks/>
          </p:cNvSpPr>
          <p:nvPr/>
        </p:nvSpPr>
        <p:spPr>
          <a:xfrm>
            <a:off x="1537251" y="4661009"/>
            <a:ext cx="4108173" cy="15296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defRPr sz="1600" b="0" i="0" u="none" strike="noStrike" cap="none">
                <a:solidFill>
                  <a:schemeClr val="bg1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L="1218895" marR="0" lvl="1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Char char="○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2pPr>
            <a:lvl3pPr marL="1828343" marR="0" lvl="2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Char char="■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3pPr>
            <a:lvl4pPr marL="2437790" marR="0" lvl="3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Char char="●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4pPr>
            <a:lvl5pPr marL="3047238" marR="0" lvl="4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Char char="○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5pPr>
            <a:lvl6pPr marL="3656686" marR="0" lvl="5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133" marR="0" lvl="6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5581" marR="0" lvl="7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5028" marR="0" lvl="8" indent="-40629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/>
              <a:t>President</a:t>
            </a:r>
          </a:p>
          <a:p>
            <a:endParaRPr lang="en-US" sz="2000" dirty="0"/>
          </a:p>
          <a:p>
            <a:r>
              <a:rPr lang="en-US" sz="2000" dirty="0"/>
              <a:t>Tracy Family Foundation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DDECAAC-395C-1026-2EA7-F1B9E26054EB}"/>
              </a:ext>
            </a:extLst>
          </p:cNvPr>
          <p:cNvSpPr txBox="1">
            <a:spLocks/>
          </p:cNvSpPr>
          <p:nvPr/>
        </p:nvSpPr>
        <p:spPr>
          <a:xfrm>
            <a:off x="6543398" y="4091883"/>
            <a:ext cx="4108173" cy="723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2000" b="1" i="0" u="none" strike="noStrike" cap="none">
                <a:solidFill>
                  <a:schemeClr val="bg1"/>
                </a:solidFill>
                <a:latin typeface="Merriweather" panose="02060503050406030704" pitchFamily="18" charset="0"/>
                <a:ea typeface="Montserrat" pitchFamily="2" charset="77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Megan Costigan</a:t>
            </a:r>
            <a:endParaRPr lang="en-US" sz="2400" baseline="30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A789AD-E29B-DF1A-B3C2-5F9378E3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84" y="887129"/>
            <a:ext cx="2743200" cy="29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EA8F4E9-33F0-215C-5F5F-BE97312BA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37" y="891434"/>
            <a:ext cx="2743200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3629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2BE29-A3C0-A121-795D-42068D53E9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41AF-F445-4C35-7F67-C4F7D61D7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88950-B8BD-A9C4-4717-A88E1668B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90567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157353A-33B3-43F0-9986-35ED4A61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8" y="365126"/>
            <a:ext cx="11009312" cy="695189"/>
          </a:xfrm>
        </p:spPr>
        <p:txBody>
          <a:bodyPr/>
          <a:lstStyle/>
          <a:p>
            <a:r>
              <a:rPr lang="en-US" dirty="0"/>
              <a:t>Navigating Family Philanthropy Series (2022)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768FE-B2DA-4F6D-A02E-D934A2ACD8B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BBA5071-D3D1-4D8E-9C87-E0542DF4E5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9899" y="1481138"/>
            <a:ext cx="7587573" cy="501173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2400"/>
              </a:spcAft>
              <a:buClr>
                <a:srgbClr val="005CB3"/>
              </a:buClr>
              <a:buFont typeface="+mj-lt"/>
              <a:buAutoNum type="arabicPeriod"/>
            </a:pPr>
            <a:r>
              <a:rPr lang="en-US" sz="2800" dirty="0"/>
              <a:t>Defining Your Philanthropic Purpose</a:t>
            </a:r>
          </a:p>
          <a:p>
            <a:pPr marL="514350" indent="-514350">
              <a:spcAft>
                <a:spcPts val="2400"/>
              </a:spcAft>
              <a:buClr>
                <a:srgbClr val="005CB3"/>
              </a:buClr>
              <a:buFont typeface="+mj-lt"/>
              <a:buAutoNum type="arabicPeriod"/>
            </a:pPr>
            <a:r>
              <a:rPr lang="en-US" sz="2800" dirty="0"/>
              <a:t>Choosing Your Philanthropic Vehicles</a:t>
            </a:r>
          </a:p>
          <a:p>
            <a:pPr marL="514350" marR="0" indent="-514350">
              <a:spcBef>
                <a:spcPts val="0"/>
              </a:spcBef>
              <a:spcAft>
                <a:spcPts val="2400"/>
              </a:spcAft>
              <a:buClr>
                <a:srgbClr val="005CB3"/>
              </a:buClr>
              <a:buFont typeface="+mj-lt"/>
              <a:buAutoNum type="arabicPeriod"/>
            </a:pPr>
            <a:r>
              <a:rPr lang="en-US" sz="2800" dirty="0"/>
              <a:t>Choosing Your Social Impact Strategies</a:t>
            </a:r>
          </a:p>
          <a:p>
            <a:pPr marL="514350" indent="-514350">
              <a:spcAft>
                <a:spcPts val="2400"/>
              </a:spcAft>
              <a:buClr>
                <a:srgbClr val="005CB3"/>
              </a:buClr>
              <a:buFont typeface="+mj-lt"/>
              <a:buAutoNum type="arabicPeriod"/>
            </a:pPr>
            <a:r>
              <a:rPr lang="en-US" sz="2800" dirty="0"/>
              <a:t>Strengthening Governance and Family Dynamics</a:t>
            </a:r>
          </a:p>
          <a:p>
            <a:pPr marL="514350" indent="-514350">
              <a:spcAft>
                <a:spcPts val="2400"/>
              </a:spcAft>
              <a:buClr>
                <a:srgbClr val="005CB3"/>
              </a:buClr>
              <a:buFont typeface="+mj-lt"/>
              <a:buAutoNum type="arabicPeriod"/>
            </a:pPr>
            <a:r>
              <a:rPr lang="en-US" sz="2800" dirty="0"/>
              <a:t>Planning for Legacy and Succession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E9EC87F-3537-4AE0-9EE6-55AC347DB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8" y="1481138"/>
            <a:ext cx="282854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65761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24AB-FD33-406B-9BC1-0C623B33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8" y="365126"/>
            <a:ext cx="11009312" cy="518794"/>
          </a:xfrm>
        </p:spPr>
        <p:txBody>
          <a:bodyPr>
            <a:normAutofit fontScale="90000"/>
          </a:bodyPr>
          <a:lstStyle/>
          <a:p>
            <a:r>
              <a:rPr lang="en-US" dirty="0"/>
              <a:t>Each Topic Has…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AEFB5-C105-4E86-91A5-BCC21B873F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9</a:t>
            </a:fld>
            <a:endParaRPr lang="e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F4F1-11D8-48C6-A7AB-D6E8B6649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588" y="5038928"/>
            <a:ext cx="2828544" cy="1453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Guide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For individuals and couples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9A9762B-8E3A-4639-93DA-8D7A615DF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8" y="1269568"/>
            <a:ext cx="2828544" cy="365760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84BBB63-6977-429E-B981-B05E001B9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208" y="1269568"/>
            <a:ext cx="2830015" cy="36576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34CB18A-0B1F-4C89-98B8-1AD53F251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99" y="1269568"/>
            <a:ext cx="2834640" cy="160663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982CA17-6303-47CF-A15B-A41245BA20EA}"/>
              </a:ext>
            </a:extLst>
          </p:cNvPr>
          <p:cNvSpPr txBox="1">
            <a:spLocks/>
          </p:cNvSpPr>
          <p:nvPr/>
        </p:nvSpPr>
        <p:spPr>
          <a:xfrm>
            <a:off x="4329943" y="5038928"/>
            <a:ext cx="2828544" cy="145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92024" marR="0" lvl="0" indent="-19202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L="192024" marR="0" lvl="1" indent="-19202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2pPr>
            <a:lvl3pPr marL="192024" marR="0" lvl="2" indent="-19202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3pPr>
            <a:lvl4pPr marL="192024" marR="0" lvl="3" indent="-19202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4pPr>
            <a:lvl5pPr marL="192024" marR="0" lvl="4" indent="-19202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</a:rPr>
              <a:t>Road Map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</a:rPr>
              <a:t>For families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D42E3F9-207C-4318-A594-3EBC876CD12A}"/>
              </a:ext>
            </a:extLst>
          </p:cNvPr>
          <p:cNvSpPr txBox="1">
            <a:spLocks/>
          </p:cNvSpPr>
          <p:nvPr/>
        </p:nvSpPr>
        <p:spPr>
          <a:xfrm>
            <a:off x="7891061" y="5038928"/>
            <a:ext cx="3382604" cy="145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92024" marR="0" lvl="0" indent="-19202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L="192024" marR="0" lvl="1" indent="-19202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2pPr>
            <a:lvl3pPr marL="192024" marR="0" lvl="2" indent="-19202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3pPr>
            <a:lvl4pPr marL="192024" marR="0" lvl="3" indent="-19202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4pPr>
            <a:lvl5pPr marL="192024" marR="0" lvl="4" indent="-19202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400" b="1" dirty="0"/>
              <a:t>4-5 Minute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Intro Video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For families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FDE70D5-AA06-43B6-8E64-FF665F5D63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4" r="3443"/>
          <a:stretch/>
        </p:blipFill>
        <p:spPr>
          <a:xfrm>
            <a:off x="8180779" y="2471035"/>
            <a:ext cx="2834640" cy="164948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7F5FD68-E06D-46E1-B453-D9008B5621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5" r="2982"/>
          <a:stretch/>
        </p:blipFill>
        <p:spPr>
          <a:xfrm>
            <a:off x="8590597" y="3325650"/>
            <a:ext cx="2683068" cy="158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37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6B6C6E"/>
      </a:dk2>
      <a:lt2>
        <a:srgbClr val="EEEEEE"/>
      </a:lt2>
      <a:accent1>
        <a:srgbClr val="407A84"/>
      </a:accent1>
      <a:accent2>
        <a:srgbClr val="EE9021"/>
      </a:accent2>
      <a:accent3>
        <a:srgbClr val="CFD466"/>
      </a:accent3>
      <a:accent4>
        <a:srgbClr val="6C4E88"/>
      </a:accent4>
      <a:accent5>
        <a:srgbClr val="4F7B1F"/>
      </a:accent5>
      <a:accent6>
        <a:srgbClr val="D76113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P deck template-2022" id="{D8593302-60EE-4D45-A269-F45511D9FE21}" vid="{24611C79-E44D-3B41-94D2-F503863F66B2}"/>
    </a:ext>
  </a:extLst>
</a:theme>
</file>

<file path=ppt/theme/theme2.xml><?xml version="1.0" encoding="utf-8"?>
<a:theme xmlns:a="http://schemas.openxmlformats.org/drawingml/2006/main" name="Custom Design">
  <a:themeElements>
    <a:clrScheme name="NCFP 1">
      <a:dk1>
        <a:srgbClr val="000000"/>
      </a:dk1>
      <a:lt1>
        <a:srgbClr val="FFFFFF"/>
      </a:lt1>
      <a:dk2>
        <a:srgbClr val="6B6C6E"/>
      </a:dk2>
      <a:lt2>
        <a:srgbClr val="EEEEEE"/>
      </a:lt2>
      <a:accent1>
        <a:srgbClr val="407A84"/>
      </a:accent1>
      <a:accent2>
        <a:srgbClr val="EE9021"/>
      </a:accent2>
      <a:accent3>
        <a:srgbClr val="CFD466"/>
      </a:accent3>
      <a:accent4>
        <a:srgbClr val="6C4E88"/>
      </a:accent4>
      <a:accent5>
        <a:srgbClr val="4F7B1F"/>
      </a:accent5>
      <a:accent6>
        <a:srgbClr val="D76113"/>
      </a:accent6>
      <a:hlink>
        <a:srgbClr val="0097A7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P deck template-2022" id="{D8593302-60EE-4D45-A269-F45511D9FE21}" vid="{7AABDAAD-2B03-2D4A-A7A4-82876A329C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5.xml><?xml version="1.0" encoding="utf-8"?>
<a:theme xmlns:a="http://schemas.openxmlformats.org/drawingml/2006/main" name="1_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CFECC52958D445977053471140FB7E" ma:contentTypeVersion="14" ma:contentTypeDescription="Create a new document." ma:contentTypeScope="" ma:versionID="d0ed0ac0f4cea95d05400473fb71eb65">
  <xsd:schema xmlns:xsd="http://www.w3.org/2001/XMLSchema" xmlns:xs="http://www.w3.org/2001/XMLSchema" xmlns:p="http://schemas.microsoft.com/office/2006/metadata/properties" xmlns:ns2="0fc0b179-b696-4853-9e9c-9548037429df" xmlns:ns3="3ad918fd-5e65-4a44-80fc-109262e2c6e4" targetNamespace="http://schemas.microsoft.com/office/2006/metadata/properties" ma:root="true" ma:fieldsID="9befc6c957427825ff7b2d31c37dc5d9" ns2:_="" ns3:_="">
    <xsd:import namespace="0fc0b179-b696-4853-9e9c-9548037429df"/>
    <xsd:import namespace="3ad918fd-5e65-4a44-80fc-109262e2c6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0b179-b696-4853-9e9c-9548037429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62cb1d3-6e6f-42c8-a039-ff7917cd8e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918fd-5e65-4a44-80fc-109262e2c6e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c6bf855-e719-46bc-869d-d508f95b26c2}" ma:internalName="TaxCatchAll" ma:showField="CatchAllData" ma:web="3ad918fd-5e65-4a44-80fc-109262e2c6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9F4A5E-63DD-4A8B-9F45-743329CD3684}"/>
</file>

<file path=customXml/itemProps2.xml><?xml version="1.0" encoding="utf-8"?>
<ds:datastoreItem xmlns:ds="http://schemas.openxmlformats.org/officeDocument/2006/customXml" ds:itemID="{FCFFEA4A-279D-4187-8855-EF5A16A13BAC}"/>
</file>

<file path=docProps/app.xml><?xml version="1.0" encoding="utf-8"?>
<Properties xmlns="http://schemas.openxmlformats.org/officeDocument/2006/extended-properties" xmlns:vt="http://schemas.openxmlformats.org/officeDocument/2006/docPropsVTypes">
  <Template>NCFP deck template-2022</Template>
  <TotalTime>541</TotalTime>
  <Words>989</Words>
  <Application>Microsoft Office PowerPoint</Application>
  <PresentationFormat>Custom</PresentationFormat>
  <Paragraphs>188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Montserrat-Regular</vt:lpstr>
      <vt:lpstr>Wingdings 2</vt:lpstr>
      <vt:lpstr>Montserrat</vt:lpstr>
      <vt:lpstr>Wingdings</vt:lpstr>
      <vt:lpstr>ＭＳ Ｐゴシック</vt:lpstr>
      <vt:lpstr>Georgia</vt:lpstr>
      <vt:lpstr>Calibri Light</vt:lpstr>
      <vt:lpstr>Franklin Gothic Book</vt:lpstr>
      <vt:lpstr>Helvetica Neue Light</vt:lpstr>
      <vt:lpstr>Calibri</vt:lpstr>
      <vt:lpstr>Franklin Gothic Demi</vt:lpstr>
      <vt:lpstr>Arial</vt:lpstr>
      <vt:lpstr>Times New Roman</vt:lpstr>
      <vt:lpstr>Merriweather</vt:lpstr>
      <vt:lpstr>Simple Light</vt:lpstr>
      <vt:lpstr>Custom Design</vt:lpstr>
      <vt:lpstr>Office Theme</vt:lpstr>
      <vt:lpstr>DividendVTI</vt:lpstr>
      <vt:lpstr>1_Office Theme</vt:lpstr>
      <vt:lpstr>Defining Your Family’s Philanthropic Purpose</vt:lpstr>
      <vt:lpstr>Submit Your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Navigating Family Philanthropy Series (2022)</vt:lpstr>
      <vt:lpstr>Each Topic Has…</vt:lpstr>
      <vt:lpstr>Definitions</vt:lpstr>
      <vt:lpstr>Philanthropic Purpose asserts Your Why</vt:lpstr>
      <vt:lpstr>1. Motivations</vt:lpstr>
      <vt:lpstr>2. Values &amp; Principles</vt:lpstr>
      <vt:lpstr>3. Priorities</vt:lpstr>
      <vt:lpstr>4. Giving Style</vt:lpstr>
      <vt:lpstr>5. Bring it together</vt:lpstr>
      <vt:lpstr>PowerPoint Presentation</vt:lpstr>
      <vt:lpstr>PowerPoint Presentation</vt:lpstr>
      <vt:lpstr> Tracy Family Foundation SHARED PRIORITIES &amp; GIVING STYLE</vt:lpstr>
      <vt:lpstr>Tips for  Families</vt:lpstr>
      <vt:lpstr>Tips for  Advisors</vt:lpstr>
      <vt:lpstr>PowerPoint Presentation</vt:lpstr>
      <vt:lpstr>Stay Tuned…</vt:lpstr>
      <vt:lpstr>Need help?  </vt:lpstr>
      <vt:lpstr>Defining Your Family’s Philanthropic Purpose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Your Philanthropic Purpose June 2022 Webinar</dc:title>
  <dc:creator>Maggie McGoldrick</dc:creator>
  <cp:lastModifiedBy>Jen Crino</cp:lastModifiedBy>
  <cp:revision>21</cp:revision>
  <dcterms:created xsi:type="dcterms:W3CDTF">2022-04-04T15:27:36Z</dcterms:created>
  <dcterms:modified xsi:type="dcterms:W3CDTF">2022-06-13T21:40:52Z</dcterms:modified>
</cp:coreProperties>
</file>